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960" r:id="rId2"/>
    <p:sldId id="964" r:id="rId3"/>
    <p:sldId id="1047" r:id="rId4"/>
    <p:sldId id="1048" r:id="rId5"/>
    <p:sldId id="1153" r:id="rId6"/>
    <p:sldId id="1154" r:id="rId7"/>
    <p:sldId id="1086" r:id="rId8"/>
    <p:sldId id="1049" r:id="rId9"/>
    <p:sldId id="1041" r:id="rId10"/>
    <p:sldId id="1155" r:id="rId11"/>
    <p:sldId id="1156" r:id="rId12"/>
    <p:sldId id="1157" r:id="rId13"/>
    <p:sldId id="1158" r:id="rId14"/>
    <p:sldId id="1159" r:id="rId15"/>
    <p:sldId id="1050" r:id="rId16"/>
    <p:sldId id="1051" r:id="rId17"/>
    <p:sldId id="1052" r:id="rId18"/>
    <p:sldId id="1053" r:id="rId19"/>
    <p:sldId id="1054" r:id="rId20"/>
    <p:sldId id="1055" r:id="rId21"/>
    <p:sldId id="1160" r:id="rId22"/>
    <p:sldId id="1042" r:id="rId23"/>
    <p:sldId id="1161" r:id="rId24"/>
    <p:sldId id="1162" r:id="rId25"/>
    <p:sldId id="1163" r:id="rId26"/>
    <p:sldId id="1167" r:id="rId27"/>
    <p:sldId id="1058" r:id="rId28"/>
    <p:sldId id="1168" r:id="rId29"/>
    <p:sldId id="1169" r:id="rId30"/>
    <p:sldId id="1170" r:id="rId31"/>
    <p:sldId id="1171" r:id="rId32"/>
    <p:sldId id="1043" r:id="rId33"/>
    <p:sldId id="1061" r:id="rId34"/>
    <p:sldId id="1213" r:id="rId35"/>
    <p:sldId id="1214" r:id="rId36"/>
    <p:sldId id="1215" r:id="rId37"/>
    <p:sldId id="1062" r:id="rId38"/>
    <p:sldId id="1063" r:id="rId39"/>
    <p:sldId id="1064" r:id="rId40"/>
    <p:sldId id="1066" r:id="rId41"/>
    <p:sldId id="1065" r:id="rId42"/>
    <p:sldId id="1067" r:id="rId43"/>
    <p:sldId id="1083" r:id="rId44"/>
    <p:sldId id="1068" r:id="rId45"/>
    <p:sldId id="1069" r:id="rId46"/>
    <p:sldId id="1070" r:id="rId47"/>
    <p:sldId id="1071" r:id="rId48"/>
    <p:sldId id="1072" r:id="rId49"/>
    <p:sldId id="1073" r:id="rId50"/>
    <p:sldId id="1074" r:id="rId51"/>
    <p:sldId id="1075" r:id="rId52"/>
    <p:sldId id="1076" r:id="rId53"/>
    <p:sldId id="1204" r:id="rId54"/>
    <p:sldId id="1103" r:id="rId55"/>
    <p:sldId id="1205" r:id="rId56"/>
    <p:sldId id="1078" r:id="rId57"/>
    <p:sldId id="1079" r:id="rId58"/>
    <p:sldId id="1206" r:id="rId59"/>
    <p:sldId id="1081" r:id="rId60"/>
    <p:sldId id="1207" r:id="rId61"/>
    <p:sldId id="1087" r:id="rId62"/>
    <p:sldId id="1208" r:id="rId63"/>
    <p:sldId id="1090" r:id="rId64"/>
    <p:sldId id="1097" r:id="rId65"/>
    <p:sldId id="1092" r:id="rId66"/>
    <p:sldId id="1210" r:id="rId67"/>
    <p:sldId id="474" r:id="rId68"/>
    <p:sldId id="1044" r:id="rId69"/>
    <p:sldId id="1096" r:id="rId70"/>
    <p:sldId id="1221" r:id="rId71"/>
    <p:sldId id="1203" r:id="rId72"/>
    <p:sldId id="1098" r:id="rId73"/>
    <p:sldId id="1222" r:id="rId74"/>
    <p:sldId id="1099" r:id="rId75"/>
    <p:sldId id="1100" r:id="rId76"/>
    <p:sldId id="1101" r:id="rId77"/>
    <p:sldId id="1102" r:id="rId78"/>
    <p:sldId id="1106" r:id="rId79"/>
    <p:sldId id="1107" r:id="rId80"/>
    <p:sldId id="1110" r:id="rId81"/>
    <p:sldId id="1111" r:id="rId82"/>
    <p:sldId id="1112" r:id="rId83"/>
    <p:sldId id="1198" r:id="rId84"/>
    <p:sldId id="1124" r:id="rId85"/>
    <p:sldId id="1125" r:id="rId86"/>
    <p:sldId id="1113" r:id="rId87"/>
    <p:sldId id="505" r:id="rId88"/>
    <p:sldId id="1114" r:id="rId89"/>
    <p:sldId id="1117" r:id="rId90"/>
    <p:sldId id="1202" r:id="rId91"/>
    <p:sldId id="1216" r:id="rId92"/>
    <p:sldId id="1119" r:id="rId93"/>
    <p:sldId id="1217" r:id="rId94"/>
    <p:sldId id="1223" r:id="rId95"/>
    <p:sldId id="1046" r:id="rId96"/>
    <p:sldId id="1193" r:id="rId97"/>
    <p:sldId id="1194" r:id="rId98"/>
    <p:sldId id="1132" r:id="rId99"/>
    <p:sldId id="1133" r:id="rId100"/>
    <p:sldId id="1218" r:id="rId101"/>
    <p:sldId id="1219" r:id="rId102"/>
    <p:sldId id="1134" r:id="rId103"/>
    <p:sldId id="1135" r:id="rId104"/>
    <p:sldId id="1220" r:id="rId105"/>
    <p:sldId id="508" r:id="rId106"/>
    <p:sldId id="509" r:id="rId107"/>
    <p:sldId id="1142"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6A"/>
    <a:srgbClr val="B8C2C9"/>
    <a:srgbClr val="0000A3"/>
    <a:srgbClr val="3C6CDF"/>
    <a:srgbClr val="E40000"/>
    <a:srgbClr val="FFB3D3"/>
    <a:srgbClr val="FA376E"/>
    <a:srgbClr val="9CDFF9"/>
    <a:srgbClr val="0000A8"/>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47" autoAdjust="0"/>
    <p:restoredTop sz="78414" autoAdjust="0"/>
  </p:normalViewPr>
  <p:slideViewPr>
    <p:cSldViewPr snapToGrid="0" snapToObjects="1">
      <p:cViewPr varScale="1">
        <p:scale>
          <a:sx n="71" d="100"/>
          <a:sy n="71" d="100"/>
        </p:scale>
        <p:origin x="318" y="78"/>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4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22</a:t>
            </a:fld>
            <a:endParaRPr lang="en-US"/>
          </a:p>
        </p:txBody>
      </p:sp>
    </p:spTree>
    <p:extLst>
      <p:ext uri="{BB962C8B-B14F-4D97-AF65-F5344CB8AC3E}">
        <p14:creationId xmlns:p14="http://schemas.microsoft.com/office/powerpoint/2010/main" val="3390898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a:t>
            </a:r>
            <a:r>
              <a:rPr lang="en-US"/>
              <a:t>it’s only 2.5 pages!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32</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68</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69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615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a:p>
        </p:txBody>
      </p:sp>
    </p:spTree>
    <p:extLst>
      <p:ext uri="{BB962C8B-B14F-4D97-AF65-F5344CB8AC3E}">
        <p14:creationId xmlns:p14="http://schemas.microsoft.com/office/powerpoint/2010/main" val="3117778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a:p>
        </p:txBody>
      </p:sp>
    </p:spTree>
    <p:extLst>
      <p:ext uri="{BB962C8B-B14F-4D97-AF65-F5344CB8AC3E}">
        <p14:creationId xmlns:p14="http://schemas.microsoft.com/office/powerpoint/2010/main" val="1167683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95</a:t>
            </a:fld>
            <a:endParaRPr lang="en-US"/>
          </a:p>
        </p:txBody>
      </p:sp>
    </p:spTree>
    <p:extLst>
      <p:ext uri="{BB962C8B-B14F-4D97-AF65-F5344CB8AC3E}">
        <p14:creationId xmlns:p14="http://schemas.microsoft.com/office/powerpoint/2010/main" val="21385487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107</a:t>
            </a:fld>
            <a:endParaRPr lang="en-US"/>
          </a:p>
        </p:txBody>
      </p:sp>
    </p:spTree>
    <p:extLst>
      <p:ext uri="{BB962C8B-B14F-4D97-AF65-F5344CB8AC3E}">
        <p14:creationId xmlns:p14="http://schemas.microsoft.com/office/powerpoint/2010/main" val="337074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1298122"/>
            <a:ext cx="11908971" cy="5617080"/>
            <a:chOff x="2511281" y="3572744"/>
            <a:chExt cx="7770812" cy="3699444"/>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829877" y="6891844"/>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56857" y="6719190"/>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a:t>
            </a:fld>
            <a:endParaRPr lang="en-US" dirty="0"/>
          </a:p>
        </p:txBody>
      </p:sp>
      <p:sp>
        <p:nvSpPr>
          <p:cNvPr id="9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Why Multiplexing &amp; </a:t>
            </a:r>
            <a:r>
              <a:rPr lang="en-US" altLang="en-US" dirty="0" err="1">
                <a:cs typeface="Calibri" panose="020F0502020204030204" pitchFamily="34" charset="0"/>
              </a:rPr>
              <a:t>demultiplexing</a:t>
            </a:r>
            <a:r>
              <a:rPr lang="en-US" altLang="en-US" dirty="0">
                <a:cs typeface="Calibri" panose="020F0502020204030204" pitchFamily="34" charset="0"/>
              </a:rPr>
              <a:t>……</a:t>
            </a:r>
            <a:endParaRPr lang="en-US" dirty="0"/>
          </a:p>
        </p:txBody>
      </p:sp>
    </p:spTree>
    <p:extLst>
      <p:ext uri="{BB962C8B-B14F-4D97-AF65-F5344CB8AC3E}">
        <p14:creationId xmlns:p14="http://schemas.microsoft.com/office/powerpoint/2010/main" val="3140532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D5C8-D4D0-4720-B70C-D03361A39B7F}"/>
              </a:ext>
            </a:extLst>
          </p:cNvPr>
          <p:cNvSpPr>
            <a:spLocks noGrp="1"/>
          </p:cNvSpPr>
          <p:nvPr>
            <p:ph type="title"/>
          </p:nvPr>
        </p:nvSpPr>
        <p:spPr/>
        <p:txBody>
          <a:bodyPr/>
          <a:lstStyle/>
          <a:p>
            <a:r>
              <a:rPr lang="en-US" dirty="0"/>
              <a:t>TCP Slow Start</a:t>
            </a:r>
          </a:p>
        </p:txBody>
      </p:sp>
      <p:sp>
        <p:nvSpPr>
          <p:cNvPr id="5" name="Slide Number Placeholder 4">
            <a:extLst>
              <a:ext uri="{FF2B5EF4-FFF2-40B4-BE49-F238E27FC236}">
                <a16:creationId xmlns:a16="http://schemas.microsoft.com/office/drawing/2014/main" id="{040D8910-552E-44A9-800E-9265976284AF}"/>
              </a:ext>
            </a:extLst>
          </p:cNvPr>
          <p:cNvSpPr>
            <a:spLocks noGrp="1"/>
          </p:cNvSpPr>
          <p:nvPr>
            <p:ph type="sldNum" sz="quarter" idx="4"/>
          </p:nvPr>
        </p:nvSpPr>
        <p:spPr/>
        <p:txBody>
          <a:bodyPr/>
          <a:lstStyle/>
          <a:p>
            <a:r>
              <a:rPr lang="en-US"/>
              <a:t>Transport Layer: 3-</a:t>
            </a:r>
            <a:fld id="{C4204591-24BD-A542-B9D5-F8D8A88D2FEE}" type="slidenum">
              <a:rPr lang="en-US" smtClean="0"/>
              <a:pPr/>
              <a:t>100</a:t>
            </a:fld>
            <a:endParaRPr lang="en-US" dirty="0"/>
          </a:p>
        </p:txBody>
      </p:sp>
      <p:sp>
        <p:nvSpPr>
          <p:cNvPr id="6" name="Rectangle 3">
            <a:extLst>
              <a:ext uri="{FF2B5EF4-FFF2-40B4-BE49-F238E27FC236}">
                <a16:creationId xmlns:a16="http://schemas.microsoft.com/office/drawing/2014/main" id="{A24D6E05-23CC-4E9C-AEFA-C1296C26F3B7}"/>
              </a:ext>
            </a:extLst>
          </p:cNvPr>
          <p:cNvSpPr>
            <a:spLocks noGrp="1" noChangeArrowheads="1"/>
          </p:cNvSpPr>
          <p:nvPr>
            <p:ph sz="half" idx="1"/>
          </p:nvPr>
        </p:nvSpPr>
        <p:spPr>
          <a:xfrm>
            <a:off x="838200" y="1825625"/>
            <a:ext cx="10515600" cy="4351338"/>
          </a:xfrm>
        </p:spPr>
        <p:txBody>
          <a:bodyPr/>
          <a:lstStyle/>
          <a:p>
            <a:pPr>
              <a:buFont typeface="Wingdings" charset="2"/>
              <a:buChar char="§"/>
              <a:defRPr/>
            </a:pPr>
            <a:r>
              <a:rPr lang="en-US" sz="3200" dirty="0">
                <a:ea typeface="ＭＳ Ｐゴシック" charset="0"/>
                <a:cs typeface="+mn-cs"/>
              </a:rPr>
              <a:t>loss indicated by timeout:</a:t>
            </a:r>
          </a:p>
          <a:p>
            <a:pPr lvl="1">
              <a:buFont typeface="Arial"/>
              <a:buChar char="•"/>
              <a:defRPr/>
            </a:pPr>
            <a:r>
              <a:rPr lang="en-US" sz="2800" b="1" dirty="0" err="1">
                <a:latin typeface="Courier New" charset="0"/>
                <a:ea typeface="ＭＳ Ｐゴシック" charset="0"/>
              </a:rPr>
              <a:t>cwnd</a:t>
            </a:r>
            <a:r>
              <a:rPr lang="en-US" sz="2800" dirty="0">
                <a:ea typeface="ＭＳ Ｐゴシック" charset="0"/>
              </a:rPr>
              <a:t> set to 1 MSS; </a:t>
            </a:r>
          </a:p>
          <a:p>
            <a:pPr lvl="1">
              <a:buFont typeface="Arial"/>
              <a:buChar char="•"/>
              <a:defRPr/>
            </a:pPr>
            <a:r>
              <a:rPr lang="en-US" sz="2800" dirty="0">
                <a:ea typeface="ＭＳ Ｐゴシック" charset="0"/>
              </a:rPr>
              <a:t>window then grows exponentially (as in slow start) to threshold, then grows linearly</a:t>
            </a:r>
          </a:p>
          <a:p>
            <a:pPr lvl="1">
              <a:buFont typeface="Arial"/>
              <a:buChar char="•"/>
              <a:defRPr/>
            </a:pPr>
            <a:r>
              <a:rPr lang="en-US" sz="2800" dirty="0">
                <a:ea typeface="ＭＳ Ｐゴシック" charset="0"/>
              </a:rPr>
              <a:t>Set the threshold value </a:t>
            </a:r>
            <a:r>
              <a:rPr lang="en-US" sz="2800" dirty="0" err="1">
                <a:ea typeface="ＭＳ Ｐゴシック" charset="0"/>
              </a:rPr>
              <a:t>ssthresh</a:t>
            </a:r>
            <a:r>
              <a:rPr lang="en-US" sz="2800" dirty="0">
                <a:ea typeface="ＭＳ Ｐゴシック" charset="0"/>
              </a:rPr>
              <a:t> is equal to </a:t>
            </a:r>
            <a:r>
              <a:rPr lang="en-US" sz="2800" dirty="0" err="1">
                <a:ea typeface="ＭＳ Ｐゴシック" charset="0"/>
              </a:rPr>
              <a:t>cwnd</a:t>
            </a:r>
            <a:r>
              <a:rPr lang="en-US" sz="2800" dirty="0">
                <a:ea typeface="ＭＳ Ｐゴシック" charset="0"/>
              </a:rPr>
              <a:t>/2 </a:t>
            </a:r>
          </a:p>
          <a:p>
            <a:pPr>
              <a:buFont typeface="Wingdings" charset="2"/>
              <a:buChar char="§"/>
              <a:defRPr/>
            </a:pPr>
            <a:r>
              <a:rPr lang="en-US" sz="3200" dirty="0">
                <a:ea typeface="ＭＳ Ｐゴシック" charset="0"/>
                <a:cs typeface="+mn-cs"/>
              </a:rPr>
              <a:t>When the value of </a:t>
            </a:r>
            <a:r>
              <a:rPr lang="en-US" sz="3200" dirty="0" err="1">
                <a:ea typeface="ＭＳ Ｐゴシック" charset="0"/>
                <a:cs typeface="+mn-cs"/>
              </a:rPr>
              <a:t>cwnd</a:t>
            </a:r>
            <a:r>
              <a:rPr lang="en-US" sz="3200" dirty="0">
                <a:ea typeface="ＭＳ Ｐゴシック" charset="0"/>
                <a:cs typeface="+mn-cs"/>
              </a:rPr>
              <a:t> &gt;= </a:t>
            </a:r>
            <a:r>
              <a:rPr lang="en-US" sz="3200" dirty="0" err="1">
                <a:ea typeface="ＭＳ Ｐゴシック" charset="0"/>
                <a:cs typeface="+mn-cs"/>
              </a:rPr>
              <a:t>ssthresh</a:t>
            </a:r>
            <a:r>
              <a:rPr lang="en-US" sz="3200" dirty="0">
                <a:ea typeface="ＭＳ Ｐゴシック" charset="0"/>
                <a:cs typeface="+mn-cs"/>
              </a:rPr>
              <a:t>, Slow Start ends and Congestion Avoidance (CA) starts. </a:t>
            </a:r>
          </a:p>
          <a:p>
            <a:pPr>
              <a:buFont typeface="Wingdings" charset="2"/>
              <a:buChar char="§"/>
              <a:defRPr/>
            </a:pPr>
            <a:r>
              <a:rPr lang="en-US" sz="3200" dirty="0">
                <a:ea typeface="ＭＳ Ｐゴシック" charset="0"/>
                <a:cs typeface="+mn-cs"/>
              </a:rPr>
              <a:t>loss indicated by 3 duplicate ACKs: TCP enters in the fast recovery mode. </a:t>
            </a:r>
            <a:endParaRPr lang="en-US" dirty="0">
              <a:ea typeface="ＭＳ Ｐゴシック" charset="0"/>
            </a:endParaRPr>
          </a:p>
        </p:txBody>
      </p:sp>
    </p:spTree>
    <p:extLst>
      <p:ext uri="{BB962C8B-B14F-4D97-AF65-F5344CB8AC3E}">
        <p14:creationId xmlns:p14="http://schemas.microsoft.com/office/powerpoint/2010/main" val="4280333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1C23-9493-476F-98F7-0BC74AC094D7}"/>
              </a:ext>
            </a:extLst>
          </p:cNvPr>
          <p:cNvSpPr>
            <a:spLocks noGrp="1"/>
          </p:cNvSpPr>
          <p:nvPr>
            <p:ph type="title"/>
          </p:nvPr>
        </p:nvSpPr>
        <p:spPr/>
        <p:txBody>
          <a:bodyPr/>
          <a:lstStyle/>
          <a:p>
            <a:r>
              <a:rPr lang="en-US" dirty="0">
                <a:ea typeface="ＭＳ Ｐゴシック" charset="0"/>
              </a:rPr>
              <a:t>TCP: Congestion Avoidance (CA) </a:t>
            </a:r>
            <a:endParaRPr lang="en-US" dirty="0"/>
          </a:p>
        </p:txBody>
      </p:sp>
      <p:sp>
        <p:nvSpPr>
          <p:cNvPr id="5" name="Slide Number Placeholder 4">
            <a:extLst>
              <a:ext uri="{FF2B5EF4-FFF2-40B4-BE49-F238E27FC236}">
                <a16:creationId xmlns:a16="http://schemas.microsoft.com/office/drawing/2014/main" id="{B13B07DA-525E-4540-8B5F-D9B46EA08CB1}"/>
              </a:ext>
            </a:extLst>
          </p:cNvPr>
          <p:cNvSpPr>
            <a:spLocks noGrp="1"/>
          </p:cNvSpPr>
          <p:nvPr>
            <p:ph type="sldNum" sz="quarter" idx="4"/>
          </p:nvPr>
        </p:nvSpPr>
        <p:spPr/>
        <p:txBody>
          <a:bodyPr/>
          <a:lstStyle/>
          <a:p>
            <a:r>
              <a:rPr lang="en-US"/>
              <a:t>Transport Layer: 3-</a:t>
            </a:r>
            <a:fld id="{C4204591-24BD-A542-B9D5-F8D8A88D2FEE}" type="slidenum">
              <a:rPr lang="en-US" smtClean="0"/>
              <a:pPr/>
              <a:t>101</a:t>
            </a:fld>
            <a:endParaRPr lang="en-US" dirty="0"/>
          </a:p>
        </p:txBody>
      </p:sp>
      <p:sp>
        <p:nvSpPr>
          <p:cNvPr id="6" name="Rectangle 3">
            <a:extLst>
              <a:ext uri="{FF2B5EF4-FFF2-40B4-BE49-F238E27FC236}">
                <a16:creationId xmlns:a16="http://schemas.microsoft.com/office/drawing/2014/main" id="{9D342DC9-D1DC-4DA8-B447-145117BE8280}"/>
              </a:ext>
            </a:extLst>
          </p:cNvPr>
          <p:cNvSpPr>
            <a:spLocks noGrp="1" noChangeArrowheads="1"/>
          </p:cNvSpPr>
          <p:nvPr>
            <p:ph sz="half" idx="1"/>
          </p:nvPr>
        </p:nvSpPr>
        <p:spPr>
          <a:xfrm>
            <a:off x="838200" y="1346443"/>
            <a:ext cx="10579100" cy="4830520"/>
          </a:xfrm>
        </p:spPr>
        <p:txBody>
          <a:bodyPr>
            <a:normAutofit/>
          </a:bodyPr>
          <a:lstStyle/>
          <a:p>
            <a:pPr>
              <a:buFont typeface="Wingdings" charset="2"/>
              <a:buChar char="§"/>
              <a:defRPr/>
            </a:pPr>
            <a:r>
              <a:rPr lang="en-US" dirty="0">
                <a:ea typeface="ＭＳ Ｐゴシック" charset="0"/>
                <a:cs typeface="+mn-cs"/>
              </a:rPr>
              <a:t>Rather than doubling the </a:t>
            </a:r>
            <a:r>
              <a:rPr lang="en-US" dirty="0" err="1">
                <a:ea typeface="ＭＳ Ｐゴシック" charset="0"/>
                <a:cs typeface="+mn-cs"/>
              </a:rPr>
              <a:t>cwnd</a:t>
            </a:r>
            <a:r>
              <a:rPr lang="en-US" dirty="0">
                <a:ea typeface="ＭＳ Ｐゴシック" charset="0"/>
                <a:cs typeface="+mn-cs"/>
              </a:rPr>
              <a:t> value, </a:t>
            </a:r>
            <a:r>
              <a:rPr lang="en-US" dirty="0" err="1">
                <a:ea typeface="ＭＳ Ｐゴシック" charset="0"/>
                <a:cs typeface="+mn-cs"/>
              </a:rPr>
              <a:t>cwnd</a:t>
            </a:r>
            <a:r>
              <a:rPr lang="en-US" dirty="0">
                <a:ea typeface="ＭＳ Ｐゴシック" charset="0"/>
                <a:cs typeface="+mn-cs"/>
              </a:rPr>
              <a:t> is increased by just a single MSS every RTT.</a:t>
            </a:r>
          </a:p>
          <a:p>
            <a:pPr>
              <a:buFont typeface="Wingdings" charset="2"/>
              <a:buChar char="§"/>
              <a:defRPr/>
            </a:pPr>
            <a:r>
              <a:rPr lang="en-US" dirty="0">
                <a:ea typeface="ＭＳ Ｐゴシック" charset="0"/>
                <a:cs typeface="+mn-cs"/>
              </a:rPr>
              <a:t>TCP sender increase </a:t>
            </a:r>
            <a:r>
              <a:rPr lang="en-US" dirty="0" err="1">
                <a:ea typeface="ＭＳ Ｐゴシック" charset="0"/>
                <a:cs typeface="+mn-cs"/>
              </a:rPr>
              <a:t>cwnd</a:t>
            </a:r>
            <a:r>
              <a:rPr lang="en-US" dirty="0">
                <a:ea typeface="ＭＳ Ｐゴシック" charset="0"/>
                <a:cs typeface="+mn-cs"/>
              </a:rPr>
              <a:t> by MSS bytes (MSS/</a:t>
            </a:r>
            <a:r>
              <a:rPr lang="en-US" dirty="0" err="1">
                <a:ea typeface="ＭＳ Ｐゴシック" charset="0"/>
                <a:cs typeface="+mn-cs"/>
              </a:rPr>
              <a:t>cwnd</a:t>
            </a:r>
            <a:r>
              <a:rPr lang="en-US" dirty="0">
                <a:ea typeface="ＭＳ Ｐゴシック" charset="0"/>
                <a:cs typeface="+mn-cs"/>
              </a:rPr>
              <a:t>)</a:t>
            </a:r>
          </a:p>
          <a:p>
            <a:pPr>
              <a:buFont typeface="Wingdings" charset="2"/>
              <a:buChar char="§"/>
              <a:defRPr/>
            </a:pPr>
            <a:r>
              <a:rPr lang="en-US" b="1" dirty="0">
                <a:solidFill>
                  <a:srgbClr val="FF0000"/>
                </a:solidFill>
                <a:ea typeface="ＭＳ Ｐゴシック" charset="0"/>
                <a:cs typeface="+mn-cs"/>
              </a:rPr>
              <a:t>When the congestion avoidance ends?</a:t>
            </a:r>
          </a:p>
          <a:p>
            <a:pPr lvl="1">
              <a:buFont typeface="Wingdings" charset="2"/>
              <a:buChar char="§"/>
              <a:defRPr/>
            </a:pPr>
            <a:r>
              <a:rPr lang="en-US" dirty="0">
                <a:ea typeface="ＭＳ Ｐゴシック" charset="0"/>
                <a:cs typeface="+mn-cs"/>
              </a:rPr>
              <a:t>Depends on the timeout events and triple duplicates</a:t>
            </a:r>
          </a:p>
          <a:p>
            <a:pPr lvl="1">
              <a:buFont typeface="Wingdings" charset="2"/>
              <a:buChar char="§"/>
              <a:defRPr/>
            </a:pPr>
            <a:r>
              <a:rPr lang="en-US" dirty="0">
                <a:ea typeface="ＭＳ Ｐゴシック" charset="0"/>
              </a:rPr>
              <a:t>dup ACKs indicate network capable of  delivering some segments </a:t>
            </a:r>
          </a:p>
          <a:p>
            <a:pPr>
              <a:buFont typeface="Wingdings" charset="2"/>
              <a:buChar char="§"/>
              <a:defRPr/>
            </a:pPr>
            <a:r>
              <a:rPr lang="en-US" sz="3200" dirty="0"/>
              <a:t>Fast Recovery: 3 dup ACKs</a:t>
            </a:r>
            <a:endParaRPr lang="en-US" sz="3200" dirty="0">
              <a:ea typeface="ＭＳ Ｐゴシック" charset="0"/>
              <a:cs typeface="+mn-cs"/>
            </a:endParaRPr>
          </a:p>
          <a:p>
            <a:pPr lvl="1">
              <a:buFont typeface="Wingdings" charset="2"/>
              <a:buChar char="§"/>
              <a:defRPr/>
            </a:pPr>
            <a:r>
              <a:rPr lang="en-US" dirty="0">
                <a:ea typeface="ＭＳ Ｐゴシック" charset="0"/>
                <a:cs typeface="+mn-cs"/>
              </a:rPr>
              <a:t>TCP Tahoe always sets </a:t>
            </a:r>
            <a:r>
              <a:rPr lang="en-US" b="1" dirty="0" err="1">
                <a:latin typeface="Courier New" charset="0"/>
                <a:ea typeface="ＭＳ Ｐゴシック" charset="0"/>
                <a:cs typeface="+mn-cs"/>
              </a:rPr>
              <a:t>cwnd</a:t>
            </a:r>
            <a:r>
              <a:rPr lang="en-US" dirty="0">
                <a:ea typeface="ＭＳ Ｐゴシック" charset="0"/>
                <a:cs typeface="+mn-cs"/>
              </a:rPr>
              <a:t> to 1 then </a:t>
            </a:r>
            <a:r>
              <a:rPr lang="en-US" dirty="0">
                <a:ea typeface="ＭＳ Ｐゴシック" charset="0"/>
              </a:rPr>
              <a:t>grows exponentially </a:t>
            </a:r>
            <a:r>
              <a:rPr lang="en-US" dirty="0">
                <a:ea typeface="ＭＳ Ｐゴシック" charset="0"/>
                <a:cs typeface="+mn-cs"/>
              </a:rPr>
              <a:t>(timeout or 3 duplicate </a:t>
            </a:r>
            <a:r>
              <a:rPr lang="en-US" dirty="0" err="1">
                <a:ea typeface="ＭＳ Ｐゴシック" charset="0"/>
                <a:cs typeface="+mn-cs"/>
              </a:rPr>
              <a:t>acks</a:t>
            </a:r>
            <a:r>
              <a:rPr lang="en-US" dirty="0">
                <a:ea typeface="ＭＳ Ｐゴシック" charset="0"/>
                <a:cs typeface="+mn-cs"/>
              </a:rPr>
              <a:t>) </a:t>
            </a:r>
            <a:r>
              <a:rPr lang="en-US" dirty="0">
                <a:solidFill>
                  <a:schemeClr val="accent6"/>
                </a:solidFill>
                <a:ea typeface="ＭＳ Ｐゴシック" charset="0"/>
                <a:cs typeface="+mn-cs"/>
              </a:rPr>
              <a:t>[Earlier Style]</a:t>
            </a:r>
          </a:p>
          <a:p>
            <a:pPr lvl="1">
              <a:buFont typeface="Wingdings" charset="2"/>
              <a:buChar char="§"/>
              <a:defRPr/>
            </a:pPr>
            <a:r>
              <a:rPr lang="en-US" b="1" dirty="0">
                <a:latin typeface="Courier New" charset="0"/>
                <a:ea typeface="ＭＳ Ｐゴシック" charset="0"/>
              </a:rPr>
              <a:t>TCP Reno cut the </a:t>
            </a:r>
            <a:r>
              <a:rPr lang="en-US" b="1" dirty="0" err="1">
                <a:latin typeface="Courier New" charset="0"/>
                <a:ea typeface="ＭＳ Ｐゴシック" charset="0"/>
              </a:rPr>
              <a:t>cwnd</a:t>
            </a:r>
            <a:r>
              <a:rPr lang="en-US" dirty="0">
                <a:ea typeface="ＭＳ Ｐゴシック" charset="0"/>
              </a:rPr>
              <a:t> in half window then grows linearly </a:t>
            </a:r>
            <a:r>
              <a:rPr lang="en-US" dirty="0">
                <a:solidFill>
                  <a:schemeClr val="accent6"/>
                </a:solidFill>
                <a:ea typeface="ＭＳ Ｐゴシック" charset="0"/>
              </a:rPr>
              <a:t>[New Version]</a:t>
            </a:r>
          </a:p>
          <a:p>
            <a:pPr lvl="1">
              <a:buFont typeface="Arial" charset="0"/>
              <a:buNone/>
              <a:defRPr/>
            </a:pPr>
            <a:endParaRPr lang="en-US" dirty="0">
              <a:ea typeface="ＭＳ Ｐゴシック" charset="0"/>
              <a:cs typeface="+mn-cs"/>
            </a:endParaRPr>
          </a:p>
          <a:p>
            <a:pPr lvl="1">
              <a:buFont typeface="Arial"/>
              <a:buChar char="•"/>
              <a:defRPr/>
            </a:pPr>
            <a:endParaRPr lang="en-US" sz="2800" dirty="0">
              <a:ea typeface="ＭＳ Ｐゴシック" charset="0"/>
            </a:endParaRPr>
          </a:p>
        </p:txBody>
      </p:sp>
    </p:spTree>
    <p:extLst>
      <p:ext uri="{BB962C8B-B14F-4D97-AF65-F5344CB8AC3E}">
        <p14:creationId xmlns:p14="http://schemas.microsoft.com/office/powerpoint/2010/main" val="41919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blinds(horizontal)">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linds(horizontal)">
                                      <p:cBhvr>
                                        <p:cTn id="20" dur="500"/>
                                        <p:tgtEl>
                                          <p:spTgt spid="6">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linds(horizontal)">
                                      <p:cBhvr>
                                        <p:cTn id="23" dur="500"/>
                                        <p:tgtEl>
                                          <p:spTgt spid="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blinds(horizontal)">
                                      <p:cBhvr>
                                        <p:cTn id="2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7868" y="266330"/>
            <a:ext cx="11398242" cy="861254"/>
          </a:xfrm>
        </p:spPr>
        <p:txBody>
          <a:bodyPr>
            <a:normAutofit/>
          </a:bodyPr>
          <a:lstStyle/>
          <a:p>
            <a:r>
              <a:rPr lang="en-US" sz="4800" dirty="0"/>
              <a:t>Summary: TCP congestion control</a:t>
            </a:r>
            <a:endParaRPr lang="en-US" sz="4400" b="0"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    (MSS/</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sp>
        <p:nvSpPr>
          <p:cNvPr id="109" name="Slide Number Placeholder 2">
            <a:extLst>
              <a:ext uri="{FF2B5EF4-FFF2-40B4-BE49-F238E27FC236}">
                <a16:creationId xmlns:a16="http://schemas.microsoft.com/office/drawing/2014/main" id="{C089E069-434F-034B-BDE6-6D2F3D363D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4F478D-DE16-44D7-A003-439E8E14A6F9}"/>
              </a:ext>
            </a:extLst>
          </p:cNvPr>
          <p:cNvSpPr>
            <a:spLocks noGrp="1"/>
          </p:cNvSpPr>
          <p:nvPr>
            <p:ph type="sldNum" sz="quarter" idx="4"/>
          </p:nvPr>
        </p:nvSpPr>
        <p:spPr/>
        <p:txBody>
          <a:bodyPr/>
          <a:lstStyle/>
          <a:p>
            <a:r>
              <a:rPr lang="en-US"/>
              <a:t>Transport Layer: 3-</a:t>
            </a:r>
            <a:fld id="{C4204591-24BD-A542-B9D5-F8D8A88D2FEE}" type="slidenum">
              <a:rPr lang="en-US" smtClean="0"/>
              <a:pPr/>
              <a:t>104</a:t>
            </a:fld>
            <a:endParaRPr lang="en-US" dirty="0"/>
          </a:p>
        </p:txBody>
      </p:sp>
      <p:sp>
        <p:nvSpPr>
          <p:cNvPr id="7" name="Title 1">
            <a:extLst>
              <a:ext uri="{FF2B5EF4-FFF2-40B4-BE49-F238E27FC236}">
                <a16:creationId xmlns:a16="http://schemas.microsoft.com/office/drawing/2014/main" id="{FE806E17-434C-4A67-AD91-F67B280273B0}"/>
              </a:ext>
            </a:extLst>
          </p:cNvPr>
          <p:cNvSpPr>
            <a:spLocks noGrp="1"/>
          </p:cNvSpPr>
          <p:nvPr>
            <p:ph type="title"/>
          </p:nvPr>
        </p:nvSpPr>
        <p:spPr>
          <a:xfrm>
            <a:off x="807868" y="266330"/>
            <a:ext cx="11398242" cy="861254"/>
          </a:xfrm>
        </p:spPr>
        <p:txBody>
          <a:bodyPr>
            <a:normAutofit/>
          </a:bodyPr>
          <a:lstStyle/>
          <a:p>
            <a:r>
              <a:rPr lang="en-US" sz="4800" dirty="0"/>
              <a:t>Summary: TCP congestion control</a:t>
            </a:r>
            <a:endParaRPr lang="en-US" sz="4400" b="0" dirty="0"/>
          </a:p>
        </p:txBody>
      </p:sp>
      <p:sp>
        <p:nvSpPr>
          <p:cNvPr id="8" name="TextBox 7">
            <a:extLst>
              <a:ext uri="{FF2B5EF4-FFF2-40B4-BE49-F238E27FC236}">
                <a16:creationId xmlns:a16="http://schemas.microsoft.com/office/drawing/2014/main" id="{DE32C5E5-4690-4066-A3AA-8577D2DCB1B9}"/>
              </a:ext>
            </a:extLst>
          </p:cNvPr>
          <p:cNvSpPr txBox="1"/>
          <p:nvPr/>
        </p:nvSpPr>
        <p:spPr>
          <a:xfrm>
            <a:off x="838200" y="1455939"/>
            <a:ext cx="11124616" cy="4165200"/>
          </a:xfrm>
          <a:prstGeom prst="rect">
            <a:avLst/>
          </a:prstGeom>
          <a:noFill/>
        </p:spPr>
        <p:txBody>
          <a:bodyPr wrap="square">
            <a:spAutoFit/>
          </a:bodyPr>
          <a:lstStyle/>
          <a:p>
            <a:pPr>
              <a:buFont typeface="Wingdings" pitchFamily="2" charset="2"/>
              <a:buChar char="q"/>
              <a:defRPr/>
            </a:pPr>
            <a:r>
              <a:rPr lang="en-US" sz="2400" dirty="0">
                <a:latin typeface="Tahoma" charset="0"/>
              </a:rPr>
              <a:t> </a:t>
            </a:r>
            <a:r>
              <a:rPr lang="en-US" sz="2400" dirty="0">
                <a:latin typeface="+mj-lt"/>
              </a:rPr>
              <a:t>When </a:t>
            </a:r>
            <a:r>
              <a:rPr lang="en-US" sz="2400" dirty="0" err="1">
                <a:solidFill>
                  <a:srgbClr val="FF0000"/>
                </a:solidFill>
                <a:latin typeface="+mj-lt"/>
              </a:rPr>
              <a:t>CongWin</a:t>
            </a:r>
            <a:r>
              <a:rPr lang="en-US" sz="2400" dirty="0">
                <a:latin typeface="+mj-lt"/>
              </a:rPr>
              <a:t> is below </a:t>
            </a:r>
            <a:r>
              <a:rPr lang="en-US" sz="2400" dirty="0">
                <a:solidFill>
                  <a:srgbClr val="FF0000"/>
                </a:solidFill>
                <a:latin typeface="+mj-lt"/>
              </a:rPr>
              <a:t>Threshold</a:t>
            </a:r>
            <a:r>
              <a:rPr lang="en-US" sz="2400" dirty="0">
                <a:latin typeface="+mj-lt"/>
              </a:rPr>
              <a:t>, sender in </a:t>
            </a:r>
            <a:r>
              <a:rPr lang="en-US" sz="2400" b="1" dirty="0">
                <a:solidFill>
                  <a:schemeClr val="accent2"/>
                </a:solidFill>
                <a:latin typeface="+mj-lt"/>
              </a:rPr>
              <a:t>slow start</a:t>
            </a:r>
          </a:p>
          <a:p>
            <a:pPr>
              <a:defRPr/>
            </a:pPr>
            <a:r>
              <a:rPr lang="en-US" sz="2400" dirty="0">
                <a:latin typeface="+mj-lt"/>
              </a:rPr>
              <a:t>    phase, window grows exponentially.</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err="1">
                <a:solidFill>
                  <a:srgbClr val="FF0000"/>
                </a:solidFill>
                <a:latin typeface="+mj-lt"/>
              </a:rPr>
              <a:t>CongWin</a:t>
            </a:r>
            <a:r>
              <a:rPr lang="en-US" sz="2400" dirty="0">
                <a:latin typeface="+mj-lt"/>
              </a:rPr>
              <a:t> is above </a:t>
            </a:r>
            <a:r>
              <a:rPr lang="en-US" sz="2400" dirty="0">
                <a:solidFill>
                  <a:srgbClr val="FF0000"/>
                </a:solidFill>
                <a:latin typeface="+mj-lt"/>
              </a:rPr>
              <a:t>Threshold,</a:t>
            </a:r>
            <a:r>
              <a:rPr lang="en-US" sz="2400" dirty="0">
                <a:latin typeface="+mj-lt"/>
              </a:rPr>
              <a:t> sender is in </a:t>
            </a:r>
            <a:r>
              <a:rPr lang="en-US" sz="2400" b="1" dirty="0">
                <a:solidFill>
                  <a:schemeClr val="accent6"/>
                </a:solidFill>
                <a:latin typeface="+mj-lt"/>
              </a:rPr>
              <a:t>congestion</a:t>
            </a:r>
          </a:p>
          <a:p>
            <a:pPr>
              <a:defRPr/>
            </a:pPr>
            <a:r>
              <a:rPr lang="en-US" sz="2400" b="1" dirty="0">
                <a:solidFill>
                  <a:schemeClr val="accent6"/>
                </a:solidFill>
                <a:latin typeface="+mj-lt"/>
              </a:rPr>
              <a:t>   avoidance </a:t>
            </a:r>
            <a:r>
              <a:rPr lang="en-US" sz="2400" dirty="0">
                <a:latin typeface="+mj-lt"/>
              </a:rPr>
              <a:t>phase, window grows linearly.</a:t>
            </a:r>
          </a:p>
          <a:p>
            <a:pPr>
              <a:defRPr/>
            </a:pPr>
            <a:endParaRPr lang="en-US" sz="2400" dirty="0">
              <a:latin typeface="+mj-lt"/>
            </a:endParaRPr>
          </a:p>
          <a:p>
            <a:pPr>
              <a:buFont typeface="Wingdings" pitchFamily="2" charset="2"/>
              <a:buChar char="q"/>
              <a:defRPr/>
            </a:pPr>
            <a:r>
              <a:rPr lang="en-US" sz="2400" dirty="0">
                <a:latin typeface="+mj-lt"/>
              </a:rPr>
              <a:t> When a </a:t>
            </a:r>
            <a:r>
              <a:rPr lang="en-US" sz="2400" dirty="0">
                <a:solidFill>
                  <a:srgbClr val="FF0000"/>
                </a:solidFill>
                <a:latin typeface="+mj-lt"/>
              </a:rPr>
              <a:t>triple duplicate ACK </a:t>
            </a:r>
            <a:r>
              <a:rPr lang="en-US" sz="2400" dirty="0">
                <a:latin typeface="+mj-lt"/>
              </a:rPr>
              <a:t>occurs, </a:t>
            </a:r>
            <a:r>
              <a:rPr lang="en-US" sz="2400" dirty="0">
                <a:solidFill>
                  <a:srgbClr val="FF0000"/>
                </a:solidFill>
                <a:latin typeface="+mj-lt"/>
              </a:rPr>
              <a:t>Threshold</a:t>
            </a:r>
            <a:r>
              <a:rPr lang="en-US" sz="2400" dirty="0">
                <a:latin typeface="+mj-lt"/>
              </a:rPr>
              <a:t> set to</a:t>
            </a:r>
          </a:p>
          <a:p>
            <a:pPr>
              <a:defRPr/>
            </a:pPr>
            <a:r>
              <a:rPr lang="en-US" sz="2400" dirty="0">
                <a:latin typeface="+mj-lt"/>
              </a:rPr>
              <a:t>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 </a:t>
            </a:r>
            <a:r>
              <a:rPr lang="en-US" sz="2400" dirty="0" err="1">
                <a:solidFill>
                  <a:srgbClr val="FF0000"/>
                </a:solidFill>
                <a:latin typeface="+mj-lt"/>
              </a:rPr>
              <a:t>CongWin</a:t>
            </a:r>
            <a:r>
              <a:rPr lang="en-US" sz="2400" dirty="0">
                <a:latin typeface="+mj-lt"/>
              </a:rPr>
              <a:t> set to </a:t>
            </a:r>
            <a:r>
              <a:rPr lang="en-US" sz="2400" dirty="0">
                <a:solidFill>
                  <a:srgbClr val="FF0000"/>
                </a:solidFill>
                <a:latin typeface="+mj-lt"/>
              </a:rPr>
              <a:t>Threshold + 3</a:t>
            </a:r>
            <a:r>
              <a:rPr lang="en-US" sz="2400" dirty="0">
                <a:latin typeface="+mj-lt"/>
              </a:rPr>
              <a:t>.</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a:solidFill>
                  <a:srgbClr val="FF0000"/>
                </a:solidFill>
                <a:latin typeface="+mj-lt"/>
              </a:rPr>
              <a:t>timeout</a:t>
            </a:r>
            <a:r>
              <a:rPr lang="en-US" sz="2400" dirty="0">
                <a:latin typeface="+mj-lt"/>
              </a:rPr>
              <a:t> occurs, </a:t>
            </a:r>
            <a:r>
              <a:rPr lang="en-US" sz="2400" dirty="0">
                <a:solidFill>
                  <a:srgbClr val="FF0000"/>
                </a:solidFill>
                <a:latin typeface="+mj-lt"/>
              </a:rPr>
              <a:t>Threshold</a:t>
            </a:r>
            <a:r>
              <a:rPr lang="en-US" sz="2400" dirty="0">
                <a:latin typeface="+mj-lt"/>
              </a:rPr>
              <a:t> set to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a:t>
            </a:r>
          </a:p>
          <a:p>
            <a:pPr>
              <a:defRPr/>
            </a:pPr>
            <a:r>
              <a:rPr lang="en-US" sz="2400" dirty="0">
                <a:solidFill>
                  <a:srgbClr val="FF0000"/>
                </a:solidFill>
                <a:latin typeface="+mj-lt"/>
              </a:rPr>
              <a:t>    </a:t>
            </a:r>
            <a:r>
              <a:rPr lang="en-US" sz="2400" dirty="0" err="1">
                <a:solidFill>
                  <a:srgbClr val="FF0000"/>
                </a:solidFill>
                <a:latin typeface="+mj-lt"/>
              </a:rPr>
              <a:t>CongWin</a:t>
            </a:r>
            <a:r>
              <a:rPr lang="en-US" sz="2400" dirty="0">
                <a:latin typeface="+mj-lt"/>
              </a:rPr>
              <a:t> is set to 1 MSS. </a:t>
            </a:r>
          </a:p>
        </p:txBody>
      </p:sp>
    </p:spTree>
    <p:extLst>
      <p:ext uri="{BB962C8B-B14F-4D97-AF65-F5344CB8AC3E}">
        <p14:creationId xmlns:p14="http://schemas.microsoft.com/office/powerpoint/2010/main" val="16003231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4">
            <a:extLst>
              <a:ext uri="{FF2B5EF4-FFF2-40B4-BE49-F238E27FC236}">
                <a16:creationId xmlns:a16="http://schemas.microsoft.com/office/drawing/2014/main" id="{5AAC8EA6-83A8-40DE-A92C-123A572B93BF}"/>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Transport</a:t>
            </a:r>
            <a:r>
              <a:rPr lang="en-US" altLang="en-US" sz="1400"/>
              <a:t> </a:t>
            </a:r>
            <a:r>
              <a:rPr lang="en-US" altLang="en-US" sz="1200"/>
              <a:t>Layer</a:t>
            </a:r>
          </a:p>
        </p:txBody>
      </p:sp>
      <p:sp>
        <p:nvSpPr>
          <p:cNvPr id="112643" name="Slide Number Placeholder 5">
            <a:extLst>
              <a:ext uri="{FF2B5EF4-FFF2-40B4-BE49-F238E27FC236}">
                <a16:creationId xmlns:a16="http://schemas.microsoft.com/office/drawing/2014/main" id="{B92A5EF5-CA1E-4CDB-9A5C-59A86A65F0F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47BB828-8E48-44DD-A143-57390911BFA4}" type="slidenum">
              <a:rPr lang="en-US" altLang="en-US" sz="1200"/>
              <a:pPr/>
              <a:t>105</a:t>
            </a:fld>
            <a:endParaRPr lang="en-US" altLang="en-US" sz="1200"/>
          </a:p>
        </p:txBody>
      </p:sp>
      <p:sp>
        <p:nvSpPr>
          <p:cNvPr id="106500" name="Rectangle 2">
            <a:extLst>
              <a:ext uri="{FF2B5EF4-FFF2-40B4-BE49-F238E27FC236}">
                <a16:creationId xmlns:a16="http://schemas.microsoft.com/office/drawing/2014/main" id="{41E6DEAC-DD9A-4AF4-8FF5-31B586F76712}"/>
              </a:ext>
            </a:extLst>
          </p:cNvPr>
          <p:cNvSpPr>
            <a:spLocks noGrp="1" noChangeArrowheads="1"/>
          </p:cNvSpPr>
          <p:nvPr>
            <p:ph type="title"/>
          </p:nvPr>
        </p:nvSpPr>
        <p:spPr>
          <a:xfrm>
            <a:off x="1844675" y="187326"/>
            <a:ext cx="7772400" cy="860425"/>
          </a:xfrm>
        </p:spPr>
        <p:txBody>
          <a:bodyPr/>
          <a:lstStyle/>
          <a:p>
            <a:pPr>
              <a:defRPr/>
            </a:pPr>
            <a:r>
              <a:rPr lang="en-US" sz="4000">
                <a:ea typeface="ＭＳ Ｐゴシック" charset="0"/>
              </a:rPr>
              <a:t>Summary: TCP Congestion Control</a:t>
            </a:r>
          </a:p>
        </p:txBody>
      </p:sp>
      <p:pic>
        <p:nvPicPr>
          <p:cNvPr id="112645" name="Picture 298" descr="underline_base">
            <a:extLst>
              <a:ext uri="{FF2B5EF4-FFF2-40B4-BE49-F238E27FC236}">
                <a16:creationId xmlns:a16="http://schemas.microsoft.com/office/drawing/2014/main" id="{8935AAE2-9519-42C9-9091-75FF48E6122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8286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a:extLst>
              <a:ext uri="{FF2B5EF4-FFF2-40B4-BE49-F238E27FC236}">
                <a16:creationId xmlns:a16="http://schemas.microsoft.com/office/drawing/2014/main" id="{47117565-8FC0-4B3C-B3E5-1CAD8EDB0D45}"/>
              </a:ext>
            </a:extLst>
          </p:cNvPr>
          <p:cNvSpPr txBox="1"/>
          <p:nvPr/>
        </p:nvSpPr>
        <p:spPr>
          <a:xfrm>
            <a:off x="2157275" y="1455939"/>
            <a:ext cx="8364816" cy="4165200"/>
          </a:xfrm>
          <a:prstGeom prst="rect">
            <a:avLst/>
          </a:prstGeom>
          <a:noFill/>
        </p:spPr>
        <p:txBody>
          <a:bodyPr wrap="square">
            <a:spAutoFit/>
          </a:bodyPr>
          <a:lstStyle/>
          <a:p>
            <a:pPr>
              <a:buFont typeface="Wingdings" pitchFamily="2" charset="2"/>
              <a:buChar char="q"/>
              <a:defRPr/>
            </a:pPr>
            <a:r>
              <a:rPr lang="en-US" sz="2400" dirty="0">
                <a:latin typeface="Tahoma" charset="0"/>
              </a:rPr>
              <a:t> </a:t>
            </a:r>
            <a:r>
              <a:rPr lang="en-US" sz="2400" dirty="0">
                <a:latin typeface="+mj-lt"/>
              </a:rPr>
              <a:t>When </a:t>
            </a:r>
            <a:r>
              <a:rPr lang="en-US" sz="2400" dirty="0" err="1">
                <a:solidFill>
                  <a:srgbClr val="FF0000"/>
                </a:solidFill>
                <a:latin typeface="+mj-lt"/>
              </a:rPr>
              <a:t>CongWin</a:t>
            </a:r>
            <a:r>
              <a:rPr lang="en-US" sz="2400" dirty="0">
                <a:latin typeface="+mj-lt"/>
              </a:rPr>
              <a:t> is below </a:t>
            </a:r>
            <a:r>
              <a:rPr lang="en-US" sz="2400" dirty="0">
                <a:solidFill>
                  <a:srgbClr val="FF0000"/>
                </a:solidFill>
                <a:latin typeface="+mj-lt"/>
              </a:rPr>
              <a:t>Threshold</a:t>
            </a:r>
            <a:r>
              <a:rPr lang="en-US" sz="2400" dirty="0">
                <a:latin typeface="+mj-lt"/>
              </a:rPr>
              <a:t>, sender in </a:t>
            </a:r>
            <a:r>
              <a:rPr lang="en-US" sz="2400" b="1" dirty="0">
                <a:solidFill>
                  <a:schemeClr val="accent2"/>
                </a:solidFill>
                <a:latin typeface="+mj-lt"/>
              </a:rPr>
              <a:t>slow start</a:t>
            </a:r>
          </a:p>
          <a:p>
            <a:pPr>
              <a:defRPr/>
            </a:pPr>
            <a:r>
              <a:rPr lang="en-US" sz="2400" dirty="0">
                <a:latin typeface="+mj-lt"/>
              </a:rPr>
              <a:t>    phase, window grows exponentially.</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err="1">
                <a:solidFill>
                  <a:srgbClr val="FF0000"/>
                </a:solidFill>
                <a:latin typeface="+mj-lt"/>
              </a:rPr>
              <a:t>CongWin</a:t>
            </a:r>
            <a:r>
              <a:rPr lang="en-US" sz="2400" dirty="0">
                <a:latin typeface="+mj-lt"/>
              </a:rPr>
              <a:t> is above </a:t>
            </a:r>
            <a:r>
              <a:rPr lang="en-US" sz="2400" dirty="0">
                <a:solidFill>
                  <a:srgbClr val="FF0000"/>
                </a:solidFill>
                <a:latin typeface="+mj-lt"/>
              </a:rPr>
              <a:t>Threshold,</a:t>
            </a:r>
            <a:r>
              <a:rPr lang="en-US" sz="2400" dirty="0">
                <a:latin typeface="+mj-lt"/>
              </a:rPr>
              <a:t> sender is in </a:t>
            </a:r>
            <a:r>
              <a:rPr lang="en-US" sz="2400" b="1" dirty="0">
                <a:solidFill>
                  <a:schemeClr val="accent6"/>
                </a:solidFill>
                <a:latin typeface="+mj-lt"/>
              </a:rPr>
              <a:t>congestion</a:t>
            </a:r>
          </a:p>
          <a:p>
            <a:pPr>
              <a:defRPr/>
            </a:pPr>
            <a:r>
              <a:rPr lang="en-US" sz="2400" b="1" dirty="0">
                <a:solidFill>
                  <a:schemeClr val="accent6"/>
                </a:solidFill>
                <a:latin typeface="+mj-lt"/>
              </a:rPr>
              <a:t>   avoidance </a:t>
            </a:r>
            <a:r>
              <a:rPr lang="en-US" sz="2400" dirty="0">
                <a:latin typeface="+mj-lt"/>
              </a:rPr>
              <a:t>phase, window grows linearly.</a:t>
            </a:r>
          </a:p>
          <a:p>
            <a:pPr>
              <a:defRPr/>
            </a:pPr>
            <a:endParaRPr lang="en-US" sz="2400" dirty="0">
              <a:latin typeface="+mj-lt"/>
            </a:endParaRPr>
          </a:p>
          <a:p>
            <a:pPr>
              <a:buFont typeface="Wingdings" pitchFamily="2" charset="2"/>
              <a:buChar char="q"/>
              <a:defRPr/>
            </a:pPr>
            <a:r>
              <a:rPr lang="en-US" sz="2400" dirty="0">
                <a:latin typeface="+mj-lt"/>
              </a:rPr>
              <a:t> When a </a:t>
            </a:r>
            <a:r>
              <a:rPr lang="en-US" sz="2400" dirty="0">
                <a:solidFill>
                  <a:srgbClr val="FF0000"/>
                </a:solidFill>
                <a:latin typeface="+mj-lt"/>
              </a:rPr>
              <a:t>triple duplicate ACK </a:t>
            </a:r>
            <a:r>
              <a:rPr lang="en-US" sz="2400" dirty="0">
                <a:latin typeface="+mj-lt"/>
              </a:rPr>
              <a:t>occurs, </a:t>
            </a:r>
            <a:r>
              <a:rPr lang="en-US" sz="2400" dirty="0">
                <a:solidFill>
                  <a:srgbClr val="FF0000"/>
                </a:solidFill>
                <a:latin typeface="+mj-lt"/>
              </a:rPr>
              <a:t>Threshold</a:t>
            </a:r>
            <a:r>
              <a:rPr lang="en-US" sz="2400" dirty="0">
                <a:latin typeface="+mj-lt"/>
              </a:rPr>
              <a:t> set to</a:t>
            </a:r>
          </a:p>
          <a:p>
            <a:pPr>
              <a:defRPr/>
            </a:pPr>
            <a:r>
              <a:rPr lang="en-US" sz="2400" dirty="0">
                <a:latin typeface="+mj-lt"/>
              </a:rPr>
              <a:t>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 </a:t>
            </a:r>
            <a:r>
              <a:rPr lang="en-US" sz="2400" dirty="0" err="1">
                <a:solidFill>
                  <a:srgbClr val="FF0000"/>
                </a:solidFill>
                <a:latin typeface="+mj-lt"/>
              </a:rPr>
              <a:t>CongWin</a:t>
            </a:r>
            <a:r>
              <a:rPr lang="en-US" sz="2400" dirty="0">
                <a:latin typeface="+mj-lt"/>
              </a:rPr>
              <a:t> set to </a:t>
            </a:r>
            <a:r>
              <a:rPr lang="en-US" sz="2400" dirty="0">
                <a:solidFill>
                  <a:srgbClr val="FF0000"/>
                </a:solidFill>
                <a:latin typeface="+mj-lt"/>
              </a:rPr>
              <a:t>Threshold + 3</a:t>
            </a:r>
            <a:r>
              <a:rPr lang="en-US" sz="2400" dirty="0">
                <a:latin typeface="+mj-lt"/>
              </a:rPr>
              <a:t>.</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a:solidFill>
                  <a:srgbClr val="FF0000"/>
                </a:solidFill>
                <a:latin typeface="+mj-lt"/>
              </a:rPr>
              <a:t>timeout</a:t>
            </a:r>
            <a:r>
              <a:rPr lang="en-US" sz="2400" dirty="0">
                <a:latin typeface="+mj-lt"/>
              </a:rPr>
              <a:t> occurs, </a:t>
            </a:r>
            <a:r>
              <a:rPr lang="en-US" sz="2400" dirty="0">
                <a:solidFill>
                  <a:srgbClr val="FF0000"/>
                </a:solidFill>
                <a:latin typeface="+mj-lt"/>
              </a:rPr>
              <a:t>Threshold</a:t>
            </a:r>
            <a:r>
              <a:rPr lang="en-US" sz="2400" dirty="0">
                <a:latin typeface="+mj-lt"/>
              </a:rPr>
              <a:t> set to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a:t>
            </a:r>
          </a:p>
          <a:p>
            <a:pPr>
              <a:defRPr/>
            </a:pPr>
            <a:r>
              <a:rPr lang="en-US" sz="2400" dirty="0">
                <a:solidFill>
                  <a:srgbClr val="FF0000"/>
                </a:solidFill>
                <a:latin typeface="+mj-lt"/>
              </a:rPr>
              <a:t>    </a:t>
            </a:r>
            <a:r>
              <a:rPr lang="en-US" sz="2400" dirty="0" err="1">
                <a:solidFill>
                  <a:srgbClr val="FF0000"/>
                </a:solidFill>
                <a:latin typeface="+mj-lt"/>
              </a:rPr>
              <a:t>CongWin</a:t>
            </a:r>
            <a:r>
              <a:rPr lang="en-US" sz="2400" dirty="0">
                <a:latin typeface="+mj-lt"/>
              </a:rPr>
              <a:t> is set to 1 MSS.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4">
            <a:extLst>
              <a:ext uri="{FF2B5EF4-FFF2-40B4-BE49-F238E27FC236}">
                <a16:creationId xmlns:a16="http://schemas.microsoft.com/office/drawing/2014/main" id="{88CFD14F-24EE-400D-81F3-3F0A92D4550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Transport</a:t>
            </a:r>
            <a:r>
              <a:rPr lang="en-US" altLang="en-US" sz="1400"/>
              <a:t> </a:t>
            </a:r>
            <a:r>
              <a:rPr lang="en-US" altLang="en-US" sz="1200"/>
              <a:t>Layer</a:t>
            </a:r>
          </a:p>
        </p:txBody>
      </p:sp>
      <p:sp>
        <p:nvSpPr>
          <p:cNvPr id="113667" name="Slide Number Placeholder 5">
            <a:extLst>
              <a:ext uri="{FF2B5EF4-FFF2-40B4-BE49-F238E27FC236}">
                <a16:creationId xmlns:a16="http://schemas.microsoft.com/office/drawing/2014/main" id="{84DB7599-173B-4A57-9F30-EDE1C1D165A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0F09F91-2974-4C17-8F88-283094CA1161}" type="slidenum">
              <a:rPr lang="en-US" altLang="en-US" sz="1200"/>
              <a:pPr/>
              <a:t>106</a:t>
            </a:fld>
            <a:endParaRPr lang="en-US" altLang="en-US" sz="1200"/>
          </a:p>
        </p:txBody>
      </p:sp>
      <p:sp>
        <p:nvSpPr>
          <p:cNvPr id="106500" name="Rectangle 2">
            <a:extLst>
              <a:ext uri="{FF2B5EF4-FFF2-40B4-BE49-F238E27FC236}">
                <a16:creationId xmlns:a16="http://schemas.microsoft.com/office/drawing/2014/main" id="{29E11CC3-2B22-4CD2-8E6E-26A6C8610FEC}"/>
              </a:ext>
            </a:extLst>
          </p:cNvPr>
          <p:cNvSpPr>
            <a:spLocks noGrp="1" noChangeArrowheads="1"/>
          </p:cNvSpPr>
          <p:nvPr>
            <p:ph type="title"/>
          </p:nvPr>
        </p:nvSpPr>
        <p:spPr>
          <a:xfrm>
            <a:off x="1844675" y="187326"/>
            <a:ext cx="7772400" cy="860425"/>
          </a:xfrm>
        </p:spPr>
        <p:txBody>
          <a:bodyPr/>
          <a:lstStyle/>
          <a:p>
            <a:pPr>
              <a:defRPr/>
            </a:pPr>
            <a:r>
              <a:rPr lang="en-US" sz="4000">
                <a:ea typeface="ＭＳ Ｐゴシック" charset="0"/>
              </a:rPr>
              <a:t>Summary: TCP Congestion Control</a:t>
            </a:r>
          </a:p>
        </p:txBody>
      </p:sp>
      <p:pic>
        <p:nvPicPr>
          <p:cNvPr id="113669" name="Picture 298" descr="underline_base">
            <a:extLst>
              <a:ext uri="{FF2B5EF4-FFF2-40B4-BE49-F238E27FC236}">
                <a16:creationId xmlns:a16="http://schemas.microsoft.com/office/drawing/2014/main" id="{A33C3EE3-D122-4BA2-9827-10498A20FD7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8286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3">
            <a:extLst>
              <a:ext uri="{FF2B5EF4-FFF2-40B4-BE49-F238E27FC236}">
                <a16:creationId xmlns:a16="http://schemas.microsoft.com/office/drawing/2014/main" id="{DCD7B422-74AF-41B5-B079-C4AFB5719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13" y="2017714"/>
            <a:ext cx="807085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1" name="TextBox 8">
            <a:extLst>
              <a:ext uri="{FF2B5EF4-FFF2-40B4-BE49-F238E27FC236}">
                <a16:creationId xmlns:a16="http://schemas.microsoft.com/office/drawing/2014/main" id="{B8ED6F76-5141-47A3-9A8F-2BF98C7CC935}"/>
              </a:ext>
            </a:extLst>
          </p:cNvPr>
          <p:cNvSpPr txBox="1">
            <a:spLocks noChangeArrowheads="1"/>
          </p:cNvSpPr>
          <p:nvPr/>
        </p:nvSpPr>
        <p:spPr bwMode="auto">
          <a:xfrm>
            <a:off x="3114676" y="1231901"/>
            <a:ext cx="586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2800" b="1" u="sng">
                <a:solidFill>
                  <a:srgbClr val="0070C0"/>
                </a:solidFill>
              </a:rPr>
              <a:t>TCP sender congestion control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107</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a:t>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p>
          <a:p>
            <a:pPr marL="393700" indent="-263525">
              <a:buFont typeface="Wingdings" charset="2"/>
              <a:buChar char="§"/>
              <a:defRPr/>
            </a:pPr>
            <a:r>
              <a:rPr lang="en-US" sz="3200" dirty="0"/>
              <a:t>instantiation, implementation in the Internet</a:t>
            </a:r>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a:solidFill>
                  <a:srgbClr val="CC0000"/>
                </a:solidFill>
                <a:ea typeface="ＭＳ Ｐゴシック" panose="020B0600070205080204" pitchFamily="34" charset="-128"/>
              </a:rPr>
              <a:t>Up next:</a:t>
            </a:r>
          </a:p>
          <a:p>
            <a:pPr marL="393700" indent="-266700"/>
            <a:r>
              <a:rPr lang="en-US" altLang="en-US" sz="3200" dirty="0">
                <a:ea typeface="ＭＳ Ｐゴシック" panose="020B0600070205080204" pitchFamily="34" charset="-128"/>
              </a:rPr>
              <a:t>leaving the network </a:t>
            </a:r>
            <a:r>
              <a:rPr lang="en-US" altLang="ja-JP" sz="3200" dirty="0">
                <a:ea typeface="ＭＳ Ｐゴシック" panose="020B0600070205080204" pitchFamily="34" charset="-128"/>
              </a:rPr>
              <a:t>“edge” </a:t>
            </a:r>
            <a:r>
              <a:rPr lang="en-US" altLang="ja-JP" dirty="0">
                <a:ea typeface="ＭＳ Ｐゴシック" panose="020B0600070205080204" pitchFamily="34" charset="-128"/>
              </a:rPr>
              <a:t>(application, transport layers)</a:t>
            </a:r>
          </a:p>
          <a:p>
            <a:pPr marL="393700" indent="-266700"/>
            <a:r>
              <a:rPr lang="en-US" altLang="en-US" sz="3200" dirty="0">
                <a:ea typeface="ＭＳ Ｐゴシック" panose="020B0600070205080204" pitchFamily="34" charset="-128"/>
              </a:rPr>
              <a:t>into the network “</a:t>
            </a:r>
            <a:r>
              <a:rPr lang="en-US" altLang="ja-JP" sz="3200" dirty="0">
                <a:ea typeface="ＭＳ Ｐゴシック" panose="020B0600070205080204" pitchFamily="34" charset="-128"/>
              </a:rPr>
              <a:t>core”</a:t>
            </a:r>
          </a:p>
          <a:p>
            <a:pPr marL="393700" indent="-266700"/>
            <a:r>
              <a:rPr lang="en-US" altLang="en-US" sz="3200" dirty="0">
                <a:ea typeface="ＭＳ Ｐゴシック" panose="020B0600070205080204" pitchFamily="34" charset="-128"/>
              </a:rPr>
              <a:t>two network-layer chapters</a:t>
            </a:r>
            <a:r>
              <a:rPr lang="en-US" altLang="en-US" dirty="0">
                <a:ea typeface="ＭＳ Ｐゴシック" panose="020B0600070205080204" pitchFamily="34" charset="-128"/>
              </a:rPr>
              <a:t>:</a:t>
            </a:r>
          </a:p>
          <a:p>
            <a:pPr lvl="1"/>
            <a:r>
              <a:rPr lang="en-US" altLang="en-US" sz="2800" dirty="0">
                <a:ea typeface="ＭＳ Ｐゴシック" panose="020B0600070205080204" pitchFamily="34" charset="-128"/>
              </a:rPr>
              <a:t>data plane</a:t>
            </a:r>
          </a:p>
          <a:p>
            <a:pPr lvl="1"/>
            <a:r>
              <a:rPr lang="en-US" altLang="en-US" sz="2800" dirty="0">
                <a:ea typeface="ＭＳ Ｐゴシック" panose="020B0600070205080204" pitchFamily="34" charset="-128"/>
              </a:rPr>
              <a:t>control plane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8837" y="2685375"/>
            <a:ext cx="1404036" cy="384588"/>
            <a:chOff x="8597346" y="692270"/>
            <a:chExt cx="1404036" cy="384588"/>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lide Number Placeholder 2">
            <a:extLst>
              <a:ext uri="{FF2B5EF4-FFF2-40B4-BE49-F238E27FC236}">
                <a16:creationId xmlns:a16="http://schemas.microsoft.com/office/drawing/2014/main" id="{3651FB73-A1BA-B148-9B5B-B80094A9175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235662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5272320" y="314533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266435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4107096" y="5561831"/>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a:extLst>
              <a:ext uri="{FF2B5EF4-FFF2-40B4-BE49-F238E27FC236}">
                <a16:creationId xmlns:a16="http://schemas.microsoft.com/office/drawing/2014/main" id="{9D27FD24-CD71-B149-A674-58F712CA95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1</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B0EE723F-4512-B04F-A1A8-CFC321B8BC75}"/>
                </a:ext>
              </a:extLst>
            </p:cNvPr>
            <p:cNvSpPr txBox="1"/>
            <p:nvPr/>
          </p:nvSpPr>
          <p:spPr>
            <a:xfrm>
              <a:off x="8196770" y="3636485"/>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9704593" y="3018504"/>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6146230" y="5329338"/>
            <a:ext cx="3558363"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a:extLst>
              <a:ext uri="{FF2B5EF4-FFF2-40B4-BE49-F238E27FC236}">
                <a16:creationId xmlns:a16="http://schemas.microsoft.com/office/drawing/2014/main" id="{C9683072-CF4E-DB4A-85E4-079345D6F273}"/>
              </a:ext>
            </a:extLst>
          </p:cNvPr>
          <p:cNvSpPr>
            <a:spLocks noChangeArrowheads="1"/>
          </p:cNvSpPr>
          <p:nvPr/>
        </p:nvSpPr>
        <p:spPr bwMode="auto">
          <a:xfrm>
            <a:off x="4977190" y="192415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1</a:t>
            </a:r>
          </a:p>
        </p:txBody>
      </p:sp>
      <p:sp>
        <p:nvSpPr>
          <p:cNvPr id="108" name="Oval 128">
            <a:extLst>
              <a:ext uri="{FF2B5EF4-FFF2-40B4-BE49-F238E27FC236}">
                <a16:creationId xmlns:a16="http://schemas.microsoft.com/office/drawing/2014/main" id="{12C63F66-A046-B04C-ABF5-DE764DC4A1CB}"/>
              </a:ext>
            </a:extLst>
          </p:cNvPr>
          <p:cNvSpPr>
            <a:spLocks noChangeArrowheads="1"/>
          </p:cNvSpPr>
          <p:nvPr/>
        </p:nvSpPr>
        <p:spPr bwMode="auto">
          <a:xfrm>
            <a:off x="6094177" y="195119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2</a:t>
            </a:r>
          </a:p>
        </p:txBody>
      </p:sp>
      <p:sp>
        <p:nvSpPr>
          <p:cNvPr id="4" name="Freeform 3">
            <a:extLst>
              <a:ext uri="{FF2B5EF4-FFF2-40B4-BE49-F238E27FC236}">
                <a16:creationId xmlns:a16="http://schemas.microsoft.com/office/drawing/2014/main" id="{C06AE4EB-B6F7-D647-8126-954E43EA0CD4}"/>
              </a:ext>
            </a:extLst>
          </p:cNvPr>
          <p:cNvSpPr/>
          <p:nvPr/>
        </p:nvSpPr>
        <p:spPr>
          <a:xfrm>
            <a:off x="6149438" y="2346690"/>
            <a:ext cx="163654" cy="3001414"/>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26C1DF51-2C5A-3042-AF2B-8FAC17544498}"/>
              </a:ext>
            </a:extLst>
          </p:cNvPr>
          <p:cNvSpPr/>
          <p:nvPr/>
        </p:nvSpPr>
        <p:spPr>
          <a:xfrm flipH="1">
            <a:off x="5797083" y="2342230"/>
            <a:ext cx="163654" cy="309971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2" name="Straight Connector 111">
            <a:extLst>
              <a:ext uri="{FF2B5EF4-FFF2-40B4-BE49-F238E27FC236}">
                <a16:creationId xmlns:a16="http://schemas.microsoft.com/office/drawing/2014/main" id="{DF7169CD-8DF9-644A-84B2-14B8ED6F997C}"/>
              </a:ext>
            </a:extLst>
          </p:cNvPr>
          <p:cNvCxnSpPr>
            <a:cxnSpLocks/>
          </p:cNvCxnSpPr>
          <p:nvPr/>
        </p:nvCxnSpPr>
        <p:spPr>
          <a:xfrm>
            <a:off x="3218929" y="3094306"/>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322F59-E51A-0245-A327-5845569D47A8}"/>
              </a:ext>
            </a:extLst>
          </p:cNvPr>
          <p:cNvCxnSpPr>
            <a:cxnSpLocks/>
          </p:cNvCxnSpPr>
          <p:nvPr/>
        </p:nvCxnSpPr>
        <p:spPr>
          <a:xfrm>
            <a:off x="3189176" y="5423906"/>
            <a:ext cx="277156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a:extLst>
              <a:ext uri="{FF2B5EF4-FFF2-40B4-BE49-F238E27FC236}">
                <a16:creationId xmlns:a16="http://schemas.microsoft.com/office/drawing/2014/main" id="{9970C4B0-3E2B-3247-8288-8E860606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255" y="7525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95" name="Slide Number Placeholder 2">
            <a:extLst>
              <a:ext uri="{FF2B5EF4-FFF2-40B4-BE49-F238E27FC236}">
                <a16:creationId xmlns:a16="http://schemas.microsoft.com/office/drawing/2014/main" id="{FBAF143A-4EAF-324F-A6C2-31B9E7C427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26567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3" cy="1639889"/>
            <a:chOff x="7016607" y="1655043"/>
            <a:chExt cx="4836313"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0" y="1655043"/>
              <a:ext cx="4679950"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at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at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29724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mySocket1        = new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883807" y="3328506"/>
            <a:ext cx="5227637" cy="27518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7663" marR="0" lvl="0" indent="-290513"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creating datagram to send into UDP socket, must specify</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IP address</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6349002" y="4420787"/>
            <a:ext cx="5188153" cy="2336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dest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port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
        <p:nvSpPr>
          <p:cNvPr id="138" name="Rectangle 44">
            <a:extLst>
              <a:ext uri="{FF2B5EF4-FFF2-40B4-BE49-F238E27FC236}">
                <a16:creationId xmlns:a16="http://schemas.microsoft.com/office/drawing/2014/main" id="{E4FB09F6-4D90-9944-956D-25B59CB77E40}"/>
              </a:ext>
            </a:extLst>
          </p:cNvPr>
          <p:cNvSpPr txBox="1">
            <a:spLocks noChangeArrowheads="1"/>
          </p:cNvSpPr>
          <p:nvPr/>
        </p:nvSpPr>
        <p:spPr bwMode="auto">
          <a:xfrm>
            <a:off x="4598987" y="1387147"/>
            <a:ext cx="4217987" cy="725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32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serverSocket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 new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endParaRP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a:ln>
                  <a:noFill/>
                </a:ln>
                <a:solidFill>
                  <a:srgbClr val="CC0000"/>
                </a:solidFill>
                <a:effectLst/>
                <a:uLnTx/>
                <a:uFillTx/>
                <a:latin typeface="Courier New" charset="0"/>
                <a:ea typeface="ＭＳ Ｐゴシック" charset="0"/>
                <a:cs typeface="+mn-cs"/>
              </a:rPr>
              <a:t>6428</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a:t>
            </a: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40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15331" y="280771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Rectangle 23">
            <a:extLst>
              <a:ext uri="{FF2B5EF4-FFF2-40B4-BE49-F238E27FC236}">
                <a16:creationId xmlns:a16="http://schemas.microsoft.com/office/drawing/2014/main" id="{17E6F561-D2E2-784F-818C-D83319DE8316}"/>
              </a:ext>
            </a:extLst>
          </p:cNvPr>
          <p:cNvSpPr>
            <a:spLocks noChangeArrowheads="1"/>
          </p:cNvSpPr>
          <p:nvPr/>
        </p:nvSpPr>
        <p:spPr bwMode="auto">
          <a:xfrm>
            <a:off x="2520156" y="2774376"/>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8" name="Rectangle 23">
            <a:extLst>
              <a:ext uri="{FF2B5EF4-FFF2-40B4-BE49-F238E27FC236}">
                <a16:creationId xmlns:a16="http://schemas.microsoft.com/office/drawing/2014/main" id="{4CF23822-9D9B-0E42-93CC-6BA8EA8935C9}"/>
              </a:ext>
            </a:extLst>
          </p:cNvPr>
          <p:cNvSpPr>
            <a:spLocks noChangeArrowheads="1"/>
          </p:cNvSpPr>
          <p:nvPr/>
        </p:nvSpPr>
        <p:spPr bwMode="auto">
          <a:xfrm>
            <a:off x="5347493" y="254101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23">
            <a:extLst>
              <a:ext uri="{FF2B5EF4-FFF2-40B4-BE49-F238E27FC236}">
                <a16:creationId xmlns:a16="http://schemas.microsoft.com/office/drawing/2014/main" id="{5DBC5F7E-FBFE-9545-9C61-2B1EE876BE58}"/>
              </a:ext>
            </a:extLst>
          </p:cNvPr>
          <p:cNvSpPr>
            <a:spLocks noChangeArrowheads="1"/>
          </p:cNvSpPr>
          <p:nvPr/>
        </p:nvSpPr>
        <p:spPr bwMode="auto">
          <a:xfrm>
            <a:off x="8354218" y="276643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613106" y="2787076"/>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3" name="Rectangle 173">
            <a:extLst>
              <a:ext uri="{FF2B5EF4-FFF2-40B4-BE49-F238E27FC236}">
                <a16:creationId xmlns:a16="http://schemas.microsoft.com/office/drawing/2014/main" id="{ACF402A0-C6AF-8D4B-9459-C028398F8678}"/>
              </a:ext>
            </a:extLst>
          </p:cNvPr>
          <p:cNvSpPr>
            <a:spLocks noChangeArrowheads="1"/>
          </p:cNvSpPr>
          <p:nvPr/>
        </p:nvSpPr>
        <p:spPr bwMode="auto">
          <a:xfrm>
            <a:off x="7968800" y="2094763"/>
            <a:ext cx="4189623"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mySocket1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5775</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496329" y="2088579"/>
            <a:ext cx="3755375" cy="65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mySocket2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9157</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40818" y="5790626"/>
            <a:ext cx="1644650" cy="652463"/>
            <a:chOff x="1318" y="3697"/>
            <a:chExt cx="1036" cy="411"/>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18" y="3822"/>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3" y="4914326"/>
            <a:ext cx="1692275" cy="652463"/>
            <a:chOff x="2741" y="3750"/>
            <a:chExt cx="1066" cy="411"/>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7" name="Slide Number Placeholder 2">
            <a:extLst>
              <a:ext uri="{FF2B5EF4-FFF2-40B4-BE49-F238E27FC236}">
                <a16:creationId xmlns:a16="http://schemas.microsoft.com/office/drawing/2014/main" id="{7A20C98F-8CB3-904A-A136-78573229D8F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27151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wipe(up)">
                                      <p:cBhvr>
                                        <p:cTn id="32" dur="500"/>
                                        <p:tgtEl>
                                          <p:spTgt spid="19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left)">
                                      <p:cBhvr>
                                        <p:cTn id="36" dur="500"/>
                                        <p:tgtEl>
                                          <p:spTgt spid="197"/>
                                        </p:tgtEl>
                                      </p:cBhvr>
                                    </p:animEffect>
                                  </p:childTnLst>
                                </p:cTn>
                              </p:par>
                              <p:par>
                                <p:cTn id="37" presetID="22" presetClass="entr" presetSubtype="8"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500"/>
                                        <p:tgtEl>
                                          <p:spTgt spid="207"/>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wipe(down)">
                                      <p:cBhvr>
                                        <p:cTn id="43" dur="500"/>
                                        <p:tgtEl>
                                          <p:spTgt spid="19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wipe(up)">
                                      <p:cBhvr>
                                        <p:cTn id="48" dur="500"/>
                                        <p:tgtEl>
                                          <p:spTgt spid="198"/>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right)">
                                      <p:cBhvr>
                                        <p:cTn id="52" dur="500"/>
                                        <p:tgtEl>
                                          <p:spTgt spid="199"/>
                                        </p:tgtEl>
                                      </p:cBhvr>
                                    </p:animEffect>
                                  </p:childTnLst>
                                </p:cTn>
                              </p:par>
                              <p:par>
                                <p:cTn id="53" presetID="22" presetClass="entr" presetSubtype="2"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wipe(right)">
                                      <p:cBhvr>
                                        <p:cTn id="55" dur="500"/>
                                        <p:tgtEl>
                                          <p:spTgt spid="211"/>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down)">
                                      <p:cBhvr>
                                        <p:cTn id="59" dur="500"/>
                                        <p:tgtEl>
                                          <p:spTgt spid="2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wipe(up)">
                                      <p:cBhvr>
                                        <p:cTn id="64" dur="500"/>
                                        <p:tgtEl>
                                          <p:spTgt spid="204"/>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wipe(left)">
                                      <p:cBhvr>
                                        <p:cTn id="68" dur="500"/>
                                        <p:tgtEl>
                                          <p:spTgt spid="206"/>
                                        </p:tgtEl>
                                      </p:cBhvr>
                                    </p:animEffect>
                                  </p:childTnLst>
                                </p:cTn>
                              </p:par>
                              <p:par>
                                <p:cTn id="69" presetID="22" presetClass="entr" presetSubtype="8"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wipe(left)">
                                      <p:cBhvr>
                                        <p:cTn id="71" dur="500"/>
                                        <p:tgtEl>
                                          <p:spTgt spid="215"/>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wipe(down)">
                                      <p:cBhvr>
                                        <p:cTn id="75" dur="500"/>
                                        <p:tgtEl>
                                          <p:spTgt spid="202"/>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wipe(up)">
                                      <p:cBhvr>
                                        <p:cTn id="79" dur="500"/>
                                        <p:tgtEl>
                                          <p:spTgt spid="201"/>
                                        </p:tgtEl>
                                      </p:cBhvr>
                                    </p:animEffect>
                                  </p:childTnLst>
                                </p:cTn>
                              </p:par>
                            </p:childTnLst>
                          </p:cTn>
                        </p:par>
                        <p:par>
                          <p:cTn id="80" fill="hold">
                            <p:stCondLst>
                              <p:cond delay="2000"/>
                            </p:stCondLst>
                            <p:childTnLst>
                              <p:par>
                                <p:cTn id="81" presetID="22" presetClass="entr" presetSubtype="2" fill="hold" nodeType="afterEffect">
                                  <p:stCondLst>
                                    <p:cond delay="0"/>
                                  </p:stCondLst>
                                  <p:childTnLst>
                                    <p:set>
                                      <p:cBhvr>
                                        <p:cTn id="82" dur="1" fill="hold">
                                          <p:stCondLst>
                                            <p:cond delay="0"/>
                                          </p:stCondLst>
                                        </p:cTn>
                                        <p:tgtEl>
                                          <p:spTgt spid="205"/>
                                        </p:tgtEl>
                                        <p:attrNameLst>
                                          <p:attrName>style.visibility</p:attrName>
                                        </p:attrNameLst>
                                      </p:cBhvr>
                                      <p:to>
                                        <p:strVal val="visible"/>
                                      </p:to>
                                    </p:set>
                                    <p:animEffect transition="in" filter="wipe(right)">
                                      <p:cBhvr>
                                        <p:cTn id="83" dur="500"/>
                                        <p:tgtEl>
                                          <p:spTgt spid="205"/>
                                        </p:tgtEl>
                                      </p:cBhvr>
                                    </p:animEffect>
                                  </p:childTnLst>
                                </p:cTn>
                              </p:par>
                              <p:par>
                                <p:cTn id="84" presetID="22" presetClass="entr" presetSubtype="2"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wipe(right)">
                                      <p:cBhvr>
                                        <p:cTn id="86" dur="500"/>
                                        <p:tgtEl>
                                          <p:spTgt spid="219"/>
                                        </p:tgtEl>
                                      </p:cBhvr>
                                    </p:animEffect>
                                  </p:childTnLst>
                                </p:cTn>
                              </p:par>
                            </p:childTnLst>
                          </p:cTn>
                        </p:par>
                        <p:par>
                          <p:cTn id="87" fill="hold">
                            <p:stCondLst>
                              <p:cond delay="2500"/>
                            </p:stCondLst>
                            <p:childTnLst>
                              <p:par>
                                <p:cTn id="88" presetID="22" presetClass="entr" presetSubtype="4" fill="hold" nodeType="afterEffect">
                                  <p:stCondLst>
                                    <p:cond delay="0"/>
                                  </p:stCondLst>
                                  <p:childTnLst>
                                    <p:set>
                                      <p:cBhvr>
                                        <p:cTn id="89" dur="1" fill="hold">
                                          <p:stCondLst>
                                            <p:cond delay="0"/>
                                          </p:stCondLst>
                                        </p:cTn>
                                        <p:tgtEl>
                                          <p:spTgt spid="203"/>
                                        </p:tgtEl>
                                        <p:attrNameLst>
                                          <p:attrName>style.visibility</p:attrName>
                                        </p:attrNameLst>
                                      </p:cBhvr>
                                      <p:to>
                                        <p:strVal val="visible"/>
                                      </p:to>
                                    </p:set>
                                    <p:animEffect transition="in" filter="wipe(down)">
                                      <p:cBhvr>
                                        <p:cTn id="9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solidFill>
                  <a:schemeClr val="bg2">
                    <a:lumMod val="90000"/>
                  </a:schemeClr>
                </a:solidFill>
                <a:cs typeface="Calibri" panose="020F0502020204030204" pitchFamily="34" charset="0"/>
              </a:rPr>
              <a:t>Multiplexing and demultiplexing</a:t>
            </a:r>
          </a:p>
          <a:p>
            <a:pPr marL="403225" indent="-285750">
              <a:spcBef>
                <a:spcPts val="800"/>
              </a:spcBef>
            </a:pPr>
            <a:r>
              <a:rPr lang="en-US" altLang="en-US" sz="3200" dirty="0">
                <a:solidFill>
                  <a:schemeClr val="bg2">
                    <a:lumMod val="90000"/>
                  </a:schemeClr>
                </a:solidFill>
                <a:cs typeface="Calibri" panose="020F0502020204030204" pitchFamily="34" charset="0"/>
              </a:rPr>
              <a:t>Connectionless transport: UDP</a:t>
            </a:r>
          </a:p>
          <a:p>
            <a:pPr marL="403225" indent="-285750">
              <a:spcBef>
                <a:spcPts val="800"/>
              </a:spcBef>
            </a:pPr>
            <a:r>
              <a:rPr lang="en-US" altLang="en-US" sz="3200" dirty="0">
                <a:solidFill>
                  <a:schemeClr val="bg2">
                    <a:lumMod val="90000"/>
                  </a:schemeClr>
                </a:solidFill>
                <a:cs typeface="Calibri" panose="020F0502020204030204" pitchFamily="34" charset="0"/>
              </a:rPr>
              <a:t>Principles of reliable data transfer </a:t>
            </a:r>
          </a:p>
          <a:p>
            <a:pPr marL="403225" indent="-285750">
              <a:spcBef>
                <a:spcPts val="800"/>
              </a:spcBef>
            </a:pPr>
            <a:r>
              <a:rPr lang="en-US" sz="3200" dirty="0">
                <a:solidFill>
                  <a:schemeClr val="bg2">
                    <a:lumMod val="90000"/>
                  </a:schemeClr>
                </a:solidFill>
              </a:rPr>
              <a:t>Connection-oriented transport: TCP</a:t>
            </a:r>
          </a:p>
          <a:p>
            <a:pPr marL="403225" indent="-285750">
              <a:spcBef>
                <a:spcPts val="800"/>
              </a:spcBef>
            </a:pPr>
            <a:r>
              <a:rPr lang="en-US" sz="3200" strike="sngStrike" dirty="0">
                <a:solidFill>
                  <a:schemeClr val="bg2">
                    <a:lumMod val="90000"/>
                  </a:schemeClr>
                </a:solidFill>
              </a:rPr>
              <a:t>Principles of congestion control</a:t>
            </a:r>
          </a:p>
          <a:p>
            <a:pPr marL="403225" indent="-285750">
              <a:spcBef>
                <a:spcPts val="800"/>
              </a:spcBef>
            </a:pPr>
            <a:r>
              <a:rPr lang="en-US" sz="3200" dirty="0">
                <a:solidFill>
                  <a:schemeClr val="bg2">
                    <a:lumMod val="90000"/>
                  </a:schemeClr>
                </a:solidFill>
              </a:rPr>
              <a:t>TCP congestion control</a:t>
            </a:r>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a:t>Transport Layer: 3-</a:t>
            </a:r>
            <a:fld id="{C4204591-24BD-A542-B9D5-F8D8A88D2FEE}" type="slidenum">
              <a:rPr lang="en-US" smtClean="0"/>
              <a:pPr/>
              <a:t>2</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dest</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a:t>Transport Layer: 3-</a:t>
            </a:r>
            <a:fld id="{C4204591-24BD-A542-B9D5-F8D8A88D2FEE}" type="slidenum">
              <a:rPr lang="en-US" smtClean="0"/>
              <a:pPr/>
              <a:t>22</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006421"/>
            <a:ext cx="5029004" cy="5343311"/>
            <a:chOff x="4979987" y="2570061"/>
            <a:chExt cx="6630121" cy="4081071"/>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2988017"/>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 [</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Do not handle Buffer size, congestion control parameters, Seq and Ack numbers</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924463" y="2570061"/>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a:t>
              </a:r>
              <a:r>
                <a:rPr kumimoji="0" lang="en-US" sz="3200" b="0" i="0" u="none" strike="noStrike" kern="0" cap="none" spc="0" normalizeH="0" baseline="0" noProof="0" dirty="0" err="1">
                  <a:ln>
                    <a:noFill/>
                  </a:ln>
                  <a:solidFill>
                    <a:srgbClr val="CC0000"/>
                  </a:solidFill>
                  <a:effectLst/>
                  <a:uLnTx/>
                  <a:uFillTx/>
                  <a:latin typeface="Calibri" panose="020F0502020204030204"/>
                  <a:ea typeface="ＭＳ Ｐゴシック" charset="0"/>
                  <a:cs typeface="+mn-cs"/>
                </a:rPr>
                <a:t>hy</a:t>
              </a: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23</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688071" y="2017713"/>
            <a:ext cx="3538453"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841217" y="2030413"/>
            <a:ext cx="166445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642294" y="2030413"/>
            <a:ext cx="141436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678239" y="2417763"/>
            <a:ext cx="354352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669021" y="2817813"/>
            <a:ext cx="353845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2"/>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4988114" y="1552575"/>
            <a:ext cx="99698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20456" y="1784350"/>
            <a:ext cx="1277493"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15273" y="1793875"/>
            <a:ext cx="1201451"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655745" y="3376613"/>
            <a:ext cx="1478579"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176196" y="5292725"/>
            <a:ext cx="2686791"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7"/>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32405" y="2420938"/>
            <a:ext cx="86687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755304" y="2411413"/>
            <a:ext cx="1252145"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559946" y="1957213"/>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195853" y="1955208"/>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521846" y="2362801"/>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154980" y="2341229"/>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251604" y="3148706"/>
            <a:ext cx="2233066"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the checksum value calculated by receiver:</a:t>
            </a:r>
          </a:p>
          <a:p>
            <a:pPr lvl="1"/>
            <a:r>
              <a:rPr lang="en-US" altLang="en-US" b="1" dirty="0"/>
              <a:t>checksum of receiver </a:t>
            </a:r>
            <a:r>
              <a:rPr lang="en-US" altLang="en-US" b="1" dirty="0">
                <a:sym typeface="Wingdings" panose="05000000000000000000" pitchFamily="2" charset="2"/>
              </a:rPr>
              <a:t></a:t>
            </a:r>
            <a:r>
              <a:rPr lang="en-US" altLang="en-US" b="1" dirty="0"/>
              <a:t> all zero bits - no error</a:t>
            </a:r>
          </a:p>
          <a:p>
            <a:pPr lvl="1"/>
            <a:r>
              <a:rPr lang="en-US" altLang="en-US" b="1" dirty="0"/>
              <a:t>checksum of receiver </a:t>
            </a:r>
            <a:r>
              <a:rPr lang="en-US" altLang="en-US" b="1" dirty="0">
                <a:sym typeface="Wingdings" panose="05000000000000000000" pitchFamily="2" charset="2"/>
              </a:rPr>
              <a:t></a:t>
            </a:r>
            <a:r>
              <a:rPr lang="en-US" altLang="en-US" b="1" dirty="0"/>
              <a:t> any bit non-zero – error present</a:t>
            </a:r>
          </a:p>
          <a:p>
            <a:pPr lvl="1"/>
            <a:endParaRPr lang="en-US" altLang="en-US" b="1" dirty="0"/>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32</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charset="0"/>
                  <a:ea typeface="ＭＳ Ｐゴシック" charset="0"/>
                  <a:cs typeface="+mn-cs"/>
                </a:rPr>
                <a:t>rdt_rcv</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02363" y="1523857"/>
            <a:ext cx="523091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network 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87844" y="4463368"/>
            <a:ext cx="5059089"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26665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a:t>
            </a:r>
            <a:br>
              <a:rPr lang="en-US" sz="4800" dirty="0"/>
            </a:br>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183947"/>
            <a:ext cx="11100624" cy="495367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sz="3200" dirty="0"/>
              <a:t>A single packet error can cause GBN to retransmit a large number of packets when the packet size is very large.  </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prstClr val="black"/>
                </a:solidFill>
                <a:latin typeface="Calibri" panose="020F0502020204030204"/>
                <a:ea typeface="ＭＳ Ｐゴシック" panose="020B0600070205080204" pitchFamily="34" charset="-128"/>
              </a:rPr>
              <a:t>R</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eceiver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the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a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dissolve">
                                      <p:cBhvr>
                                        <p:cTn id="12" dur="500"/>
                                        <p:tgtEl>
                                          <p:spTgt spid="7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xEl>
                                              <p:pRg st="3" end="3"/>
                                            </p:txEl>
                                          </p:spTgt>
                                        </p:tgtEl>
                                        <p:attrNameLst>
                                          <p:attrName>style.visibility</p:attrName>
                                        </p:attrNameLst>
                                      </p:cBhvr>
                                      <p:to>
                                        <p:strVal val="visible"/>
                                      </p:to>
                                    </p:set>
                                    <p:animEffect transition="in" filter="dissolve">
                                      <p:cBhvr>
                                        <p:cTn id="20" dur="500"/>
                                        <p:tgtEl>
                                          <p:spTgt spid="7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2">
                                            <p:txEl>
                                              <p:pRg st="5" end="5"/>
                                            </p:txEl>
                                          </p:spTgt>
                                        </p:tgtEl>
                                        <p:attrNameLst>
                                          <p:attrName>style.visibility</p:attrName>
                                        </p:attrNameLst>
                                      </p:cBhvr>
                                      <p:to>
                                        <p:strVal val="visible"/>
                                      </p:to>
                                    </p:set>
                                    <p:animEffect transition="in" filter="dissolve">
                                      <p:cBhvr>
                                        <p:cTn id="28" dur="500"/>
                                        <p:tgtEl>
                                          <p:spTgt spid="72">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2">
                                            <p:txEl>
                                              <p:pRg st="6" end="6"/>
                                            </p:txEl>
                                          </p:spTgt>
                                        </p:tgtEl>
                                        <p:attrNameLst>
                                          <p:attrName>style.visibility</p:attrName>
                                        </p:attrNameLst>
                                      </p:cBhvr>
                                      <p:to>
                                        <p:strVal val="visible"/>
                                      </p:to>
                                    </p:set>
                                    <p:animEffect transition="in" filter="dissolve">
                                      <p:cBhvr>
                                        <p:cTn id="31" dur="500"/>
                                        <p:tgtEl>
                                          <p:spTgt spid="72">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2">
                                            <p:txEl>
                                              <p:pRg st="7" end="7"/>
                                            </p:txEl>
                                          </p:spTgt>
                                        </p:tgtEl>
                                        <p:attrNameLst>
                                          <p:attrName>style.visibility</p:attrName>
                                        </p:attrNameLst>
                                      </p:cBhvr>
                                      <p:to>
                                        <p:strVal val="visible"/>
                                      </p:to>
                                    </p:set>
                                    <p:animEffect transition="in" filter="dissolve">
                                      <p:cBhvr>
                                        <p:cTn id="34" dur="500"/>
                                        <p:tgtEl>
                                          <p:spTgt spid="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5">
            <a:extLst>
              <a:ext uri="{FF2B5EF4-FFF2-40B4-BE49-F238E27FC236}">
                <a16:creationId xmlns:a16="http://schemas.microsoft.com/office/drawing/2014/main" id="{7A25FD60-E0DF-40C7-A80E-950105C9601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62467" name="Slide Number Placeholder 6">
            <a:extLst>
              <a:ext uri="{FF2B5EF4-FFF2-40B4-BE49-F238E27FC236}">
                <a16:creationId xmlns:a16="http://schemas.microsoft.com/office/drawing/2014/main" id="{5098E465-2301-48EA-A3CD-0C13A8EB342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dirty="0">
                <a:latin typeface="Tahoma" panose="020B0604030504040204" pitchFamily="34" charset="0"/>
              </a:rPr>
              <a:t>3-</a:t>
            </a:r>
            <a:fld id="{33CD7795-9749-4FA8-94F4-0EED9869EC03}" type="slidenum">
              <a:rPr lang="en-US" altLang="en-US" sz="1200">
                <a:latin typeface="Tahoma" panose="020B0604030504040204" pitchFamily="34" charset="0"/>
              </a:rPr>
              <a:pPr>
                <a:lnSpc>
                  <a:spcPct val="100000"/>
                </a:lnSpc>
                <a:spcBef>
                  <a:spcPct val="0"/>
                </a:spcBef>
                <a:buClrTx/>
                <a:buSzTx/>
                <a:buFontTx/>
                <a:buNone/>
              </a:pPr>
              <a:t>67</a:t>
            </a:fld>
            <a:endParaRPr lang="en-US" altLang="en-US" sz="1200" dirty="0">
              <a:latin typeface="Tahoma" panose="020B0604030504040204" pitchFamily="34" charset="0"/>
            </a:endParaRPr>
          </a:p>
        </p:txBody>
      </p:sp>
      <p:sp>
        <p:nvSpPr>
          <p:cNvPr id="56324" name="Rectangle 2">
            <a:extLst>
              <a:ext uri="{FF2B5EF4-FFF2-40B4-BE49-F238E27FC236}">
                <a16:creationId xmlns:a16="http://schemas.microsoft.com/office/drawing/2014/main" id="{8528370C-8682-4732-8E10-080CCECF3E3B}"/>
              </a:ext>
            </a:extLst>
          </p:cNvPr>
          <p:cNvSpPr>
            <a:spLocks noGrp="1" noChangeArrowheads="1"/>
          </p:cNvSpPr>
          <p:nvPr>
            <p:ph type="title"/>
          </p:nvPr>
        </p:nvSpPr>
        <p:spPr>
          <a:xfrm>
            <a:off x="304800" y="217488"/>
            <a:ext cx="9513888" cy="1143000"/>
          </a:xfrm>
        </p:spPr>
        <p:txBody>
          <a:bodyPr/>
          <a:lstStyle/>
          <a:p>
            <a:pPr>
              <a:lnSpc>
                <a:spcPct val="80000"/>
              </a:lnSpc>
              <a:defRPr/>
            </a:pPr>
            <a:r>
              <a:rPr lang="en-US" sz="3600" dirty="0">
                <a:ea typeface="ＭＳ Ｐゴシック" charset="0"/>
              </a:rPr>
              <a:t>Selective repeat: dilemma</a:t>
            </a:r>
            <a:endParaRPr lang="en-US" dirty="0">
              <a:ea typeface="ＭＳ Ｐゴシック" charset="0"/>
              <a:cs typeface="+mj-cs"/>
            </a:endParaRPr>
          </a:p>
        </p:txBody>
      </p:sp>
      <p:sp>
        <p:nvSpPr>
          <p:cNvPr id="62469" name="Rectangle 3">
            <a:extLst>
              <a:ext uri="{FF2B5EF4-FFF2-40B4-BE49-F238E27FC236}">
                <a16:creationId xmlns:a16="http://schemas.microsoft.com/office/drawing/2014/main" id="{CDB0FE98-103A-411C-8CA8-1575AA8BBFDD}"/>
              </a:ext>
            </a:extLst>
          </p:cNvPr>
          <p:cNvSpPr>
            <a:spLocks noGrp="1" noChangeArrowheads="1"/>
          </p:cNvSpPr>
          <p:nvPr>
            <p:ph type="body" sz="half" idx="1"/>
          </p:nvPr>
        </p:nvSpPr>
        <p:spPr>
          <a:xfrm>
            <a:off x="304799" y="1524000"/>
            <a:ext cx="5038726" cy="3530600"/>
          </a:xfrm>
        </p:spPr>
        <p:txBody>
          <a:bodyPr/>
          <a:lstStyle/>
          <a:p>
            <a:pPr>
              <a:buFont typeface="Wingdings" panose="05000000000000000000" pitchFamily="2" charset="2"/>
              <a:buNone/>
            </a:pPr>
            <a:r>
              <a:rPr lang="en-US" altLang="en-US" dirty="0"/>
              <a:t>example: </a:t>
            </a:r>
          </a:p>
          <a:p>
            <a:pPr>
              <a:lnSpc>
                <a:spcPct val="80000"/>
              </a:lnSpc>
            </a:pPr>
            <a:r>
              <a:rPr lang="en-US" altLang="en-US" sz="2400" dirty="0"/>
              <a:t>seq #</a:t>
            </a:r>
            <a:r>
              <a:rPr lang="ja-JP" altLang="en-US" sz="2400" dirty="0"/>
              <a:t>’</a:t>
            </a:r>
            <a:r>
              <a:rPr lang="en-US" altLang="ja-JP" sz="2400" dirty="0"/>
              <a:t>s: 0, 1, 2, 3</a:t>
            </a:r>
          </a:p>
          <a:p>
            <a:pPr>
              <a:lnSpc>
                <a:spcPct val="80000"/>
              </a:lnSpc>
            </a:pPr>
            <a:r>
              <a:rPr lang="en-US" altLang="en-US" sz="2400" dirty="0"/>
              <a:t>window size=3</a:t>
            </a:r>
            <a:endParaRPr lang="en-US" altLang="en-US" dirty="0"/>
          </a:p>
        </p:txBody>
      </p:sp>
      <p:sp>
        <p:nvSpPr>
          <p:cNvPr id="62470" name="Text Box 40">
            <a:extLst>
              <a:ext uri="{FF2B5EF4-FFF2-40B4-BE49-F238E27FC236}">
                <a16:creationId xmlns:a16="http://schemas.microsoft.com/office/drawing/2014/main" id="{2F5B324B-F773-4CB3-AB99-0CD58A61A6B9}"/>
              </a:ext>
            </a:extLst>
          </p:cNvPr>
          <p:cNvSpPr txBox="1">
            <a:spLocks noChangeArrowheads="1"/>
          </p:cNvSpPr>
          <p:nvPr/>
        </p:nvSpPr>
        <p:spPr bwMode="auto">
          <a:xfrm>
            <a:off x="8618539" y="195263"/>
            <a:ext cx="14695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Tahoma" panose="020B0604030504040204" pitchFamily="34" charset="0"/>
              </a:rPr>
              <a:t>receiver window</a:t>
            </a:r>
          </a:p>
          <a:p>
            <a:pPr>
              <a:lnSpc>
                <a:spcPct val="100000"/>
              </a:lnSpc>
              <a:spcBef>
                <a:spcPct val="0"/>
              </a:spcBef>
              <a:buClrTx/>
              <a:buSzTx/>
              <a:buFontTx/>
              <a:buNone/>
            </a:pPr>
            <a:r>
              <a:rPr lang="en-US" altLang="en-US" sz="1400">
                <a:latin typeface="Tahoma" panose="020B0604030504040204" pitchFamily="34" charset="0"/>
              </a:rPr>
              <a:t>(after receipt)</a:t>
            </a:r>
          </a:p>
        </p:txBody>
      </p:sp>
      <p:sp>
        <p:nvSpPr>
          <p:cNvPr id="62471" name="Text Box 41">
            <a:extLst>
              <a:ext uri="{FF2B5EF4-FFF2-40B4-BE49-F238E27FC236}">
                <a16:creationId xmlns:a16="http://schemas.microsoft.com/office/drawing/2014/main" id="{EEDE35EA-C0F8-4575-B73F-75F63644160A}"/>
              </a:ext>
            </a:extLst>
          </p:cNvPr>
          <p:cNvSpPr txBox="1">
            <a:spLocks noChangeArrowheads="1"/>
          </p:cNvSpPr>
          <p:nvPr/>
        </p:nvSpPr>
        <p:spPr bwMode="auto">
          <a:xfrm>
            <a:off x="5857875" y="198438"/>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Tahoma" panose="020B0604030504040204" pitchFamily="34" charset="0"/>
              </a:rPr>
              <a:t>sender window</a:t>
            </a:r>
          </a:p>
          <a:p>
            <a:pPr>
              <a:lnSpc>
                <a:spcPct val="100000"/>
              </a:lnSpc>
              <a:spcBef>
                <a:spcPct val="0"/>
              </a:spcBef>
              <a:buClrTx/>
              <a:buSzTx/>
              <a:buFontTx/>
              <a:buNone/>
            </a:pPr>
            <a:r>
              <a:rPr lang="en-US" altLang="en-US" sz="1400">
                <a:latin typeface="Tahoma" panose="020B0604030504040204" pitchFamily="34" charset="0"/>
              </a:rPr>
              <a:t>(after receipt)</a:t>
            </a:r>
          </a:p>
        </p:txBody>
      </p:sp>
      <p:sp>
        <p:nvSpPr>
          <p:cNvPr id="62472" name="Line 58">
            <a:extLst>
              <a:ext uri="{FF2B5EF4-FFF2-40B4-BE49-F238E27FC236}">
                <a16:creationId xmlns:a16="http://schemas.microsoft.com/office/drawing/2014/main" id="{BAE0B741-E216-4B57-BD66-00BF0AE9F41A}"/>
              </a:ext>
            </a:extLst>
          </p:cNvPr>
          <p:cNvSpPr>
            <a:spLocks noChangeShapeType="1"/>
          </p:cNvSpPr>
          <p:nvPr/>
        </p:nvSpPr>
        <p:spPr bwMode="auto">
          <a:xfrm>
            <a:off x="5943601" y="688975"/>
            <a:ext cx="110966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73" name="Line 59">
            <a:extLst>
              <a:ext uri="{FF2B5EF4-FFF2-40B4-BE49-F238E27FC236}">
                <a16:creationId xmlns:a16="http://schemas.microsoft.com/office/drawing/2014/main" id="{009BB18B-1FF5-4D7B-9796-1994B26B8AC1}"/>
              </a:ext>
            </a:extLst>
          </p:cNvPr>
          <p:cNvSpPr>
            <a:spLocks noChangeShapeType="1"/>
          </p:cNvSpPr>
          <p:nvPr/>
        </p:nvSpPr>
        <p:spPr bwMode="auto">
          <a:xfrm>
            <a:off x="8724901" y="688975"/>
            <a:ext cx="1109663"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 name="Group 129">
            <a:extLst>
              <a:ext uri="{FF2B5EF4-FFF2-40B4-BE49-F238E27FC236}">
                <a16:creationId xmlns:a16="http://schemas.microsoft.com/office/drawing/2014/main" id="{73EED51E-4483-414C-8066-B5A4FF59F9FD}"/>
              </a:ext>
            </a:extLst>
          </p:cNvPr>
          <p:cNvGrpSpPr>
            <a:grpSpLocks/>
          </p:cNvGrpSpPr>
          <p:nvPr/>
        </p:nvGrpSpPr>
        <p:grpSpPr bwMode="auto">
          <a:xfrm>
            <a:off x="5981701" y="4025901"/>
            <a:ext cx="4257675" cy="2403475"/>
            <a:chOff x="2808" y="2536"/>
            <a:chExt cx="2682" cy="1514"/>
          </a:xfrm>
        </p:grpSpPr>
        <p:grpSp>
          <p:nvGrpSpPr>
            <p:cNvPr id="62519" name="Group 8">
              <a:extLst>
                <a:ext uri="{FF2B5EF4-FFF2-40B4-BE49-F238E27FC236}">
                  <a16:creationId xmlns:a16="http://schemas.microsoft.com/office/drawing/2014/main" id="{D52C84D4-6A3F-4A4C-87DA-CEE89A42609A}"/>
                </a:ext>
              </a:extLst>
            </p:cNvPr>
            <p:cNvGrpSpPr>
              <a:grpSpLocks/>
            </p:cNvGrpSpPr>
            <p:nvPr/>
          </p:nvGrpSpPr>
          <p:grpSpPr bwMode="auto">
            <a:xfrm>
              <a:off x="2808" y="2584"/>
              <a:ext cx="649" cy="173"/>
              <a:chOff x="1895" y="3931"/>
              <a:chExt cx="649" cy="173"/>
            </a:xfrm>
          </p:grpSpPr>
          <p:sp>
            <p:nvSpPr>
              <p:cNvPr id="62553" name="Rectangle 7">
                <a:extLst>
                  <a:ext uri="{FF2B5EF4-FFF2-40B4-BE49-F238E27FC236}">
                    <a16:creationId xmlns:a16="http://schemas.microsoft.com/office/drawing/2014/main" id="{29ECAAF6-F631-4362-8F04-801DC43E8B98}"/>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4" name="Text Box 6">
                <a:extLst>
                  <a:ext uri="{FF2B5EF4-FFF2-40B4-BE49-F238E27FC236}">
                    <a16:creationId xmlns:a16="http://schemas.microsoft.com/office/drawing/2014/main" id="{2A1A474F-87DA-4C68-B672-0D85A932E3D6}"/>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520" name="Group 9">
              <a:extLst>
                <a:ext uri="{FF2B5EF4-FFF2-40B4-BE49-F238E27FC236}">
                  <a16:creationId xmlns:a16="http://schemas.microsoft.com/office/drawing/2014/main" id="{AFA0573C-1549-40EF-B7C1-B7CA1DB90BEA}"/>
                </a:ext>
              </a:extLst>
            </p:cNvPr>
            <p:cNvGrpSpPr>
              <a:grpSpLocks/>
            </p:cNvGrpSpPr>
            <p:nvPr/>
          </p:nvGrpSpPr>
          <p:grpSpPr bwMode="auto">
            <a:xfrm>
              <a:off x="2820" y="2757"/>
              <a:ext cx="649" cy="173"/>
              <a:chOff x="1895" y="3931"/>
              <a:chExt cx="649" cy="173"/>
            </a:xfrm>
          </p:grpSpPr>
          <p:sp>
            <p:nvSpPr>
              <p:cNvPr id="62551" name="Rectangle 10">
                <a:extLst>
                  <a:ext uri="{FF2B5EF4-FFF2-40B4-BE49-F238E27FC236}">
                    <a16:creationId xmlns:a16="http://schemas.microsoft.com/office/drawing/2014/main" id="{5947CF83-3595-4467-9EDC-15BDCF4B834F}"/>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2" name="Text Box 11">
                <a:extLst>
                  <a:ext uri="{FF2B5EF4-FFF2-40B4-BE49-F238E27FC236}">
                    <a16:creationId xmlns:a16="http://schemas.microsoft.com/office/drawing/2014/main" id="{55E09E59-22B5-48D5-B0F5-5429DD45B490}"/>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521" name="Group 12">
              <a:extLst>
                <a:ext uri="{FF2B5EF4-FFF2-40B4-BE49-F238E27FC236}">
                  <a16:creationId xmlns:a16="http://schemas.microsoft.com/office/drawing/2014/main" id="{C662CFE1-BE66-4DDF-A2C0-E7CD3B4818A2}"/>
                </a:ext>
              </a:extLst>
            </p:cNvPr>
            <p:cNvGrpSpPr>
              <a:grpSpLocks/>
            </p:cNvGrpSpPr>
            <p:nvPr/>
          </p:nvGrpSpPr>
          <p:grpSpPr bwMode="auto">
            <a:xfrm>
              <a:off x="2825" y="2923"/>
              <a:ext cx="649" cy="173"/>
              <a:chOff x="1895" y="3931"/>
              <a:chExt cx="649" cy="173"/>
            </a:xfrm>
          </p:grpSpPr>
          <p:sp>
            <p:nvSpPr>
              <p:cNvPr id="62549" name="Rectangle 13">
                <a:extLst>
                  <a:ext uri="{FF2B5EF4-FFF2-40B4-BE49-F238E27FC236}">
                    <a16:creationId xmlns:a16="http://schemas.microsoft.com/office/drawing/2014/main" id="{1EDD3934-DB00-4EDD-9210-2BF783CA3A0D}"/>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0" name="Text Box 14">
                <a:extLst>
                  <a:ext uri="{FF2B5EF4-FFF2-40B4-BE49-F238E27FC236}">
                    <a16:creationId xmlns:a16="http://schemas.microsoft.com/office/drawing/2014/main" id="{6313C781-7302-46D3-9D67-2A25E9EBBD20}"/>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522" name="Line 15">
              <a:extLst>
                <a:ext uri="{FF2B5EF4-FFF2-40B4-BE49-F238E27FC236}">
                  <a16:creationId xmlns:a16="http://schemas.microsoft.com/office/drawing/2014/main" id="{BDC72254-573B-4096-9AE1-350E139B4249}"/>
                </a:ext>
              </a:extLst>
            </p:cNvPr>
            <p:cNvSpPr>
              <a:spLocks noChangeShapeType="1"/>
            </p:cNvSpPr>
            <p:nvPr/>
          </p:nvSpPr>
          <p:spPr bwMode="auto">
            <a:xfrm>
              <a:off x="3449" y="2671"/>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3" name="Line 16">
              <a:extLst>
                <a:ext uri="{FF2B5EF4-FFF2-40B4-BE49-F238E27FC236}">
                  <a16:creationId xmlns:a16="http://schemas.microsoft.com/office/drawing/2014/main" id="{5701DA44-2FD8-46D4-9F3B-CAC017EE52A5}"/>
                </a:ext>
              </a:extLst>
            </p:cNvPr>
            <p:cNvSpPr>
              <a:spLocks noChangeShapeType="1"/>
            </p:cNvSpPr>
            <p:nvPr/>
          </p:nvSpPr>
          <p:spPr bwMode="auto">
            <a:xfrm>
              <a:off x="3468" y="2851"/>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4" name="Line 17">
              <a:extLst>
                <a:ext uri="{FF2B5EF4-FFF2-40B4-BE49-F238E27FC236}">
                  <a16:creationId xmlns:a16="http://schemas.microsoft.com/office/drawing/2014/main" id="{F2786909-EB5D-4F51-93FB-9261A7998F47}"/>
                </a:ext>
              </a:extLst>
            </p:cNvPr>
            <p:cNvSpPr>
              <a:spLocks noChangeShapeType="1"/>
            </p:cNvSpPr>
            <p:nvPr/>
          </p:nvSpPr>
          <p:spPr bwMode="auto">
            <a:xfrm>
              <a:off x="3487" y="3031"/>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5" name="Text Box 18">
              <a:extLst>
                <a:ext uri="{FF2B5EF4-FFF2-40B4-BE49-F238E27FC236}">
                  <a16:creationId xmlns:a16="http://schemas.microsoft.com/office/drawing/2014/main" id="{EB80FE81-F497-4364-8C0D-4E48B7DDC4BC}"/>
                </a:ext>
              </a:extLst>
            </p:cNvPr>
            <p:cNvSpPr txBox="1">
              <a:spLocks noChangeArrowheads="1"/>
            </p:cNvSpPr>
            <p:nvPr/>
          </p:nvSpPr>
          <p:spPr bwMode="auto">
            <a:xfrm>
              <a:off x="3520" y="253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526" name="Text Box 19">
              <a:extLst>
                <a:ext uri="{FF2B5EF4-FFF2-40B4-BE49-F238E27FC236}">
                  <a16:creationId xmlns:a16="http://schemas.microsoft.com/office/drawing/2014/main" id="{BA38772A-0BE2-4E4E-8B11-3230AC7A9350}"/>
                </a:ext>
              </a:extLst>
            </p:cNvPr>
            <p:cNvSpPr txBox="1">
              <a:spLocks noChangeArrowheads="1"/>
            </p:cNvSpPr>
            <p:nvPr/>
          </p:nvSpPr>
          <p:spPr bwMode="auto">
            <a:xfrm>
              <a:off x="3518" y="271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pkt1</a:t>
              </a:r>
            </a:p>
          </p:txBody>
        </p:sp>
        <p:sp>
          <p:nvSpPr>
            <p:cNvPr id="62527" name="Text Box 20">
              <a:extLst>
                <a:ext uri="{FF2B5EF4-FFF2-40B4-BE49-F238E27FC236}">
                  <a16:creationId xmlns:a16="http://schemas.microsoft.com/office/drawing/2014/main" id="{D219187B-4D5C-40EE-8C4D-E787389969A4}"/>
                </a:ext>
              </a:extLst>
            </p:cNvPr>
            <p:cNvSpPr txBox="1">
              <a:spLocks noChangeArrowheads="1"/>
            </p:cNvSpPr>
            <p:nvPr/>
          </p:nvSpPr>
          <p:spPr bwMode="auto">
            <a:xfrm>
              <a:off x="3516" y="289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pkt2</a:t>
              </a:r>
            </a:p>
          </p:txBody>
        </p:sp>
        <p:grpSp>
          <p:nvGrpSpPr>
            <p:cNvPr id="62528" name="Group 23">
              <a:extLst>
                <a:ext uri="{FF2B5EF4-FFF2-40B4-BE49-F238E27FC236}">
                  <a16:creationId xmlns:a16="http://schemas.microsoft.com/office/drawing/2014/main" id="{816A4F37-ABC3-45F8-BFDD-4C6082164D57}"/>
                </a:ext>
              </a:extLst>
            </p:cNvPr>
            <p:cNvGrpSpPr>
              <a:grpSpLocks/>
            </p:cNvGrpSpPr>
            <p:nvPr/>
          </p:nvGrpSpPr>
          <p:grpSpPr bwMode="auto">
            <a:xfrm>
              <a:off x="2827" y="3573"/>
              <a:ext cx="649" cy="173"/>
              <a:chOff x="1895" y="3931"/>
              <a:chExt cx="649" cy="173"/>
            </a:xfrm>
          </p:grpSpPr>
          <p:sp>
            <p:nvSpPr>
              <p:cNvPr id="62547" name="Rectangle 24">
                <a:extLst>
                  <a:ext uri="{FF2B5EF4-FFF2-40B4-BE49-F238E27FC236}">
                    <a16:creationId xmlns:a16="http://schemas.microsoft.com/office/drawing/2014/main" id="{F9BE90B4-EB62-4920-A70B-4E6440978E6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48" name="Text Box 25">
                <a:extLst>
                  <a:ext uri="{FF2B5EF4-FFF2-40B4-BE49-F238E27FC236}">
                    <a16:creationId xmlns:a16="http://schemas.microsoft.com/office/drawing/2014/main" id="{373AB9EF-ECD2-4B67-B119-84C7DDEA5B86}"/>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529" name="Line 32">
              <a:extLst>
                <a:ext uri="{FF2B5EF4-FFF2-40B4-BE49-F238E27FC236}">
                  <a16:creationId xmlns:a16="http://schemas.microsoft.com/office/drawing/2014/main" id="{64397F66-DE04-465D-AE70-4E02E4D9768C}"/>
                </a:ext>
              </a:extLst>
            </p:cNvPr>
            <p:cNvSpPr>
              <a:spLocks noChangeShapeType="1"/>
            </p:cNvSpPr>
            <p:nvPr/>
          </p:nvSpPr>
          <p:spPr bwMode="auto">
            <a:xfrm>
              <a:off x="3489" y="3657"/>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30" name="Text Box 35">
              <a:extLst>
                <a:ext uri="{FF2B5EF4-FFF2-40B4-BE49-F238E27FC236}">
                  <a16:creationId xmlns:a16="http://schemas.microsoft.com/office/drawing/2014/main" id="{C229699F-2DE1-4924-9A5B-48F976F874BE}"/>
                </a:ext>
              </a:extLst>
            </p:cNvPr>
            <p:cNvSpPr txBox="1">
              <a:spLocks noChangeArrowheads="1"/>
            </p:cNvSpPr>
            <p:nvPr/>
          </p:nvSpPr>
          <p:spPr bwMode="auto">
            <a:xfrm>
              <a:off x="3542" y="3522"/>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531" name="Text Box 39">
              <a:extLst>
                <a:ext uri="{FF2B5EF4-FFF2-40B4-BE49-F238E27FC236}">
                  <a16:creationId xmlns:a16="http://schemas.microsoft.com/office/drawing/2014/main" id="{DE9C4EB3-B35F-4A48-AC9A-70D92C226E01}"/>
                </a:ext>
              </a:extLst>
            </p:cNvPr>
            <p:cNvSpPr txBox="1">
              <a:spLocks noChangeArrowheads="1"/>
            </p:cNvSpPr>
            <p:nvPr/>
          </p:nvSpPr>
          <p:spPr bwMode="auto">
            <a:xfrm>
              <a:off x="2817" y="3322"/>
              <a:ext cx="87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timeout</a:t>
              </a:r>
            </a:p>
            <a:p>
              <a:pPr>
                <a:lnSpc>
                  <a:spcPct val="90000"/>
                </a:lnSpc>
                <a:spcBef>
                  <a:spcPct val="0"/>
                </a:spcBef>
                <a:buClrTx/>
                <a:buSzTx/>
                <a:buFontTx/>
                <a:buNone/>
              </a:pPr>
              <a:r>
                <a:rPr lang="en-US" altLang="en-US" sz="1400">
                  <a:latin typeface="Tahoma" panose="020B0604030504040204" pitchFamily="34" charset="0"/>
                </a:rPr>
                <a:t>retransmit pkt0</a:t>
              </a:r>
            </a:p>
          </p:txBody>
        </p:sp>
        <p:sp>
          <p:nvSpPr>
            <p:cNvPr id="62532" name="Rectangle 45">
              <a:extLst>
                <a:ext uri="{FF2B5EF4-FFF2-40B4-BE49-F238E27FC236}">
                  <a16:creationId xmlns:a16="http://schemas.microsoft.com/office/drawing/2014/main" id="{1140813A-5490-4500-9756-77AF09BFC7EB}"/>
                </a:ext>
              </a:extLst>
            </p:cNvPr>
            <p:cNvSpPr>
              <a:spLocks noChangeArrowheads="1"/>
            </p:cNvSpPr>
            <p:nvPr/>
          </p:nvSpPr>
          <p:spPr bwMode="auto">
            <a:xfrm>
              <a:off x="4729" y="2774"/>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3" name="Text Box 46">
              <a:extLst>
                <a:ext uri="{FF2B5EF4-FFF2-40B4-BE49-F238E27FC236}">
                  <a16:creationId xmlns:a16="http://schemas.microsoft.com/office/drawing/2014/main" id="{ACC81BDF-C0B0-4F57-9E9D-B49401BE6020}"/>
                </a:ext>
              </a:extLst>
            </p:cNvPr>
            <p:cNvSpPr txBox="1">
              <a:spLocks noChangeArrowheads="1"/>
            </p:cNvSpPr>
            <p:nvPr/>
          </p:nvSpPr>
          <p:spPr bwMode="auto">
            <a:xfrm>
              <a:off x="4610" y="2743"/>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a:t>
              </a:r>
              <a:r>
                <a:rPr lang="en-US" altLang="en-US" sz="1200">
                  <a:solidFill>
                    <a:schemeClr val="bg1"/>
                  </a:solidFill>
                  <a:latin typeface="Arial" panose="020B0604020202020204" pitchFamily="34" charset="0"/>
                </a:rPr>
                <a:t> 1 2 3</a:t>
              </a:r>
              <a:r>
                <a:rPr lang="en-US" altLang="en-US" sz="1200">
                  <a:latin typeface="Arial" panose="020B0604020202020204" pitchFamily="34" charset="0"/>
                </a:rPr>
                <a:t> 0 1 2</a:t>
              </a:r>
            </a:p>
          </p:txBody>
        </p:sp>
        <p:sp>
          <p:nvSpPr>
            <p:cNvPr id="62534" name="Rectangle 50">
              <a:extLst>
                <a:ext uri="{FF2B5EF4-FFF2-40B4-BE49-F238E27FC236}">
                  <a16:creationId xmlns:a16="http://schemas.microsoft.com/office/drawing/2014/main" id="{122F78DF-AEED-4ED9-AAD0-6521E5C5AE48}"/>
                </a:ext>
              </a:extLst>
            </p:cNvPr>
            <p:cNvSpPr>
              <a:spLocks noChangeArrowheads="1"/>
            </p:cNvSpPr>
            <p:nvPr/>
          </p:nvSpPr>
          <p:spPr bwMode="auto">
            <a:xfrm>
              <a:off x="4805" y="294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5" name="Text Box 51">
              <a:extLst>
                <a:ext uri="{FF2B5EF4-FFF2-40B4-BE49-F238E27FC236}">
                  <a16:creationId xmlns:a16="http://schemas.microsoft.com/office/drawing/2014/main" id="{DBCDDB7B-E3A0-4AB8-BE15-F94EC36B2204}"/>
                </a:ext>
              </a:extLst>
            </p:cNvPr>
            <p:cNvSpPr txBox="1">
              <a:spLocks noChangeArrowheads="1"/>
            </p:cNvSpPr>
            <p:nvPr/>
          </p:nvSpPr>
          <p:spPr bwMode="auto">
            <a:xfrm>
              <a:off x="4608" y="291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2 3 0</a:t>
              </a:r>
              <a:r>
                <a:rPr lang="en-US" altLang="en-US" sz="1200">
                  <a:latin typeface="Arial" panose="020B0604020202020204" pitchFamily="34" charset="0"/>
                </a:rPr>
                <a:t> 1 2</a:t>
              </a:r>
            </a:p>
          </p:txBody>
        </p:sp>
        <p:sp>
          <p:nvSpPr>
            <p:cNvPr id="62536" name="Rectangle 53">
              <a:extLst>
                <a:ext uri="{FF2B5EF4-FFF2-40B4-BE49-F238E27FC236}">
                  <a16:creationId xmlns:a16="http://schemas.microsoft.com/office/drawing/2014/main" id="{F562A916-F4F6-4438-A785-3209A13ECA59}"/>
                </a:ext>
              </a:extLst>
            </p:cNvPr>
            <p:cNvSpPr>
              <a:spLocks noChangeArrowheads="1"/>
            </p:cNvSpPr>
            <p:nvPr/>
          </p:nvSpPr>
          <p:spPr bwMode="auto">
            <a:xfrm>
              <a:off x="4887" y="3111"/>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7" name="Text Box 54">
              <a:extLst>
                <a:ext uri="{FF2B5EF4-FFF2-40B4-BE49-F238E27FC236}">
                  <a16:creationId xmlns:a16="http://schemas.microsoft.com/office/drawing/2014/main" id="{32804A72-DA49-47F0-A308-E5C13F3E285D}"/>
                </a:ext>
              </a:extLst>
            </p:cNvPr>
            <p:cNvSpPr txBox="1">
              <a:spLocks noChangeArrowheads="1"/>
            </p:cNvSpPr>
            <p:nvPr/>
          </p:nvSpPr>
          <p:spPr bwMode="auto">
            <a:xfrm>
              <a:off x="4610" y="3082"/>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0 1 2 </a:t>
              </a:r>
              <a:r>
                <a:rPr lang="en-US" altLang="en-US" sz="1200">
                  <a:solidFill>
                    <a:schemeClr val="bg1"/>
                  </a:solidFill>
                  <a:latin typeface="Arial" panose="020B0604020202020204" pitchFamily="34" charset="0"/>
                </a:rPr>
                <a:t>3 0 1</a:t>
              </a:r>
              <a:r>
                <a:rPr lang="en-US" altLang="en-US" sz="1200">
                  <a:latin typeface="Arial" panose="020B0604020202020204" pitchFamily="34" charset="0"/>
                </a:rPr>
                <a:t> 2</a:t>
              </a:r>
            </a:p>
          </p:txBody>
        </p:sp>
        <p:sp>
          <p:nvSpPr>
            <p:cNvPr id="62538" name="Line 62">
              <a:extLst>
                <a:ext uri="{FF2B5EF4-FFF2-40B4-BE49-F238E27FC236}">
                  <a16:creationId xmlns:a16="http://schemas.microsoft.com/office/drawing/2014/main" id="{23108A9A-0687-41A1-AD13-5070F51977FF}"/>
                </a:ext>
              </a:extLst>
            </p:cNvPr>
            <p:cNvSpPr>
              <a:spLocks noChangeShapeType="1"/>
            </p:cNvSpPr>
            <p:nvPr/>
          </p:nvSpPr>
          <p:spPr bwMode="auto">
            <a:xfrm flipH="1">
              <a:off x="3744" y="2826"/>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39" name="Line 63">
              <a:extLst>
                <a:ext uri="{FF2B5EF4-FFF2-40B4-BE49-F238E27FC236}">
                  <a16:creationId xmlns:a16="http://schemas.microsoft.com/office/drawing/2014/main" id="{C855031A-EFBC-4193-8EC7-02807BB55FA1}"/>
                </a:ext>
              </a:extLst>
            </p:cNvPr>
            <p:cNvSpPr>
              <a:spLocks noChangeShapeType="1"/>
            </p:cNvSpPr>
            <p:nvPr/>
          </p:nvSpPr>
          <p:spPr bwMode="auto">
            <a:xfrm flipH="1">
              <a:off x="3763" y="2992"/>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0" name="Line 64">
              <a:extLst>
                <a:ext uri="{FF2B5EF4-FFF2-40B4-BE49-F238E27FC236}">
                  <a16:creationId xmlns:a16="http://schemas.microsoft.com/office/drawing/2014/main" id="{BC89E5CD-E2C2-4A57-8670-3C18C0A26101}"/>
                </a:ext>
              </a:extLst>
            </p:cNvPr>
            <p:cNvSpPr>
              <a:spLocks noChangeShapeType="1"/>
            </p:cNvSpPr>
            <p:nvPr/>
          </p:nvSpPr>
          <p:spPr bwMode="auto">
            <a:xfrm flipH="1">
              <a:off x="3782" y="3158"/>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1" name="Text Box 65">
              <a:extLst>
                <a:ext uri="{FF2B5EF4-FFF2-40B4-BE49-F238E27FC236}">
                  <a16:creationId xmlns:a16="http://schemas.microsoft.com/office/drawing/2014/main" id="{EA7FDE51-2F2B-430C-9514-87A0813374A7}"/>
                </a:ext>
              </a:extLst>
            </p:cNvPr>
            <p:cNvSpPr txBox="1">
              <a:spLocks noChangeArrowheads="1"/>
            </p:cNvSpPr>
            <p:nvPr/>
          </p:nvSpPr>
          <p:spPr bwMode="auto">
            <a:xfrm>
              <a:off x="3628" y="304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2" name="Text Box 66">
              <a:extLst>
                <a:ext uri="{FF2B5EF4-FFF2-40B4-BE49-F238E27FC236}">
                  <a16:creationId xmlns:a16="http://schemas.microsoft.com/office/drawing/2014/main" id="{292584F5-95A5-4FA9-9208-CCBD8CD88017}"/>
                </a:ext>
              </a:extLst>
            </p:cNvPr>
            <p:cNvSpPr txBox="1">
              <a:spLocks noChangeArrowheads="1"/>
            </p:cNvSpPr>
            <p:nvPr/>
          </p:nvSpPr>
          <p:spPr bwMode="auto">
            <a:xfrm>
              <a:off x="3640" y="322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3" name="Text Box 67">
              <a:extLst>
                <a:ext uri="{FF2B5EF4-FFF2-40B4-BE49-F238E27FC236}">
                  <a16:creationId xmlns:a16="http://schemas.microsoft.com/office/drawing/2014/main" id="{873250C0-AB58-470C-9747-50031C03036D}"/>
                </a:ext>
              </a:extLst>
            </p:cNvPr>
            <p:cNvSpPr txBox="1">
              <a:spLocks noChangeArrowheads="1"/>
            </p:cNvSpPr>
            <p:nvPr/>
          </p:nvSpPr>
          <p:spPr bwMode="auto">
            <a:xfrm>
              <a:off x="3659" y="338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4" name="Text Box 68">
              <a:extLst>
                <a:ext uri="{FF2B5EF4-FFF2-40B4-BE49-F238E27FC236}">
                  <a16:creationId xmlns:a16="http://schemas.microsoft.com/office/drawing/2014/main" id="{18C7EA44-7A81-4F4E-BAD3-F27D5CA7D1F9}"/>
                </a:ext>
              </a:extLst>
            </p:cNvPr>
            <p:cNvSpPr txBox="1">
              <a:spLocks noChangeArrowheads="1"/>
            </p:cNvSpPr>
            <p:nvPr/>
          </p:nvSpPr>
          <p:spPr bwMode="auto">
            <a:xfrm>
              <a:off x="4578" y="365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1">
                  <a:solidFill>
                    <a:srgbClr val="CC0000"/>
                  </a:solidFill>
                  <a:latin typeface="Tahoma" panose="020B0604030504040204" pitchFamily="34" charset="0"/>
                </a:rPr>
                <a:t>will accept packet</a:t>
              </a:r>
            </a:p>
            <a:p>
              <a:pPr>
                <a:lnSpc>
                  <a:spcPct val="100000"/>
                </a:lnSpc>
                <a:spcBef>
                  <a:spcPct val="0"/>
                </a:spcBef>
                <a:buClrTx/>
                <a:buSzTx/>
                <a:buFontTx/>
                <a:buNone/>
              </a:pPr>
              <a:r>
                <a:rPr lang="en-US" altLang="en-US" sz="1200" i="1">
                  <a:solidFill>
                    <a:srgbClr val="CC0000"/>
                  </a:solidFill>
                  <a:latin typeface="Tahoma" panose="020B0604030504040204" pitchFamily="34" charset="0"/>
                </a:rPr>
                <a:t>with seq number 0</a:t>
              </a:r>
            </a:p>
          </p:txBody>
        </p:sp>
        <p:sp>
          <p:nvSpPr>
            <p:cNvPr id="62545" name="Line 69">
              <a:extLst>
                <a:ext uri="{FF2B5EF4-FFF2-40B4-BE49-F238E27FC236}">
                  <a16:creationId xmlns:a16="http://schemas.microsoft.com/office/drawing/2014/main" id="{7AAB459A-9465-493B-90FD-EBBEDA4F454B}"/>
                </a:ext>
              </a:extLst>
            </p:cNvPr>
            <p:cNvSpPr>
              <a:spLocks noChangeShapeType="1"/>
            </p:cNvSpPr>
            <p:nvPr/>
          </p:nvSpPr>
          <p:spPr bwMode="auto">
            <a:xfrm flipV="1">
              <a:off x="5022" y="3269"/>
              <a:ext cx="0" cy="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6" name="Text Box 117">
              <a:extLst>
                <a:ext uri="{FF2B5EF4-FFF2-40B4-BE49-F238E27FC236}">
                  <a16:creationId xmlns:a16="http://schemas.microsoft.com/office/drawing/2014/main" id="{AF8FE3CA-6F2A-43FE-B1DF-586A96B5C8F5}"/>
                </a:ext>
              </a:extLst>
            </p:cNvPr>
            <p:cNvSpPr txBox="1">
              <a:spLocks noChangeArrowheads="1"/>
            </p:cNvSpPr>
            <p:nvPr/>
          </p:nvSpPr>
          <p:spPr bwMode="auto">
            <a:xfrm>
              <a:off x="3140" y="3838"/>
              <a:ext cx="6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(b) oops!</a:t>
              </a:r>
            </a:p>
          </p:txBody>
        </p:sp>
      </p:grpSp>
      <p:grpSp>
        <p:nvGrpSpPr>
          <p:cNvPr id="62475" name="Group 128">
            <a:extLst>
              <a:ext uri="{FF2B5EF4-FFF2-40B4-BE49-F238E27FC236}">
                <a16:creationId xmlns:a16="http://schemas.microsoft.com/office/drawing/2014/main" id="{0275025E-47D5-4F07-9D7D-C23629B790BE}"/>
              </a:ext>
            </a:extLst>
          </p:cNvPr>
          <p:cNvGrpSpPr>
            <a:grpSpLocks/>
          </p:cNvGrpSpPr>
          <p:nvPr/>
        </p:nvGrpSpPr>
        <p:grpSpPr bwMode="auto">
          <a:xfrm>
            <a:off x="5973764" y="825501"/>
            <a:ext cx="4294187" cy="2138363"/>
            <a:chOff x="2803" y="520"/>
            <a:chExt cx="2705" cy="1347"/>
          </a:xfrm>
        </p:grpSpPr>
        <p:grpSp>
          <p:nvGrpSpPr>
            <p:cNvPr id="62483" name="Group 72">
              <a:extLst>
                <a:ext uri="{FF2B5EF4-FFF2-40B4-BE49-F238E27FC236}">
                  <a16:creationId xmlns:a16="http://schemas.microsoft.com/office/drawing/2014/main" id="{F83E98ED-ED36-45AB-A124-4EDF7F839445}"/>
                </a:ext>
              </a:extLst>
            </p:cNvPr>
            <p:cNvGrpSpPr>
              <a:grpSpLocks/>
            </p:cNvGrpSpPr>
            <p:nvPr/>
          </p:nvGrpSpPr>
          <p:grpSpPr bwMode="auto">
            <a:xfrm>
              <a:off x="2819" y="568"/>
              <a:ext cx="649" cy="173"/>
              <a:chOff x="1895" y="3931"/>
              <a:chExt cx="649" cy="173"/>
            </a:xfrm>
          </p:grpSpPr>
          <p:sp>
            <p:nvSpPr>
              <p:cNvPr id="62517" name="Rectangle 73">
                <a:extLst>
                  <a:ext uri="{FF2B5EF4-FFF2-40B4-BE49-F238E27FC236}">
                    <a16:creationId xmlns:a16="http://schemas.microsoft.com/office/drawing/2014/main" id="{322E79FD-F1F6-458E-86A4-AE8C3D1BF5B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8" name="Text Box 74">
                <a:extLst>
                  <a:ext uri="{FF2B5EF4-FFF2-40B4-BE49-F238E27FC236}">
                    <a16:creationId xmlns:a16="http://schemas.microsoft.com/office/drawing/2014/main" id="{B7C0F613-F26C-4B9B-B98F-0BA1363E8174}"/>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484" name="Group 75">
              <a:extLst>
                <a:ext uri="{FF2B5EF4-FFF2-40B4-BE49-F238E27FC236}">
                  <a16:creationId xmlns:a16="http://schemas.microsoft.com/office/drawing/2014/main" id="{6FE2829F-7D2F-4C69-A723-C1D048CFC2C7}"/>
                </a:ext>
              </a:extLst>
            </p:cNvPr>
            <p:cNvGrpSpPr>
              <a:grpSpLocks/>
            </p:cNvGrpSpPr>
            <p:nvPr/>
          </p:nvGrpSpPr>
          <p:grpSpPr bwMode="auto">
            <a:xfrm>
              <a:off x="2831" y="741"/>
              <a:ext cx="649" cy="173"/>
              <a:chOff x="1895" y="3931"/>
              <a:chExt cx="649" cy="173"/>
            </a:xfrm>
          </p:grpSpPr>
          <p:sp>
            <p:nvSpPr>
              <p:cNvPr id="62515" name="Rectangle 76">
                <a:extLst>
                  <a:ext uri="{FF2B5EF4-FFF2-40B4-BE49-F238E27FC236}">
                    <a16:creationId xmlns:a16="http://schemas.microsoft.com/office/drawing/2014/main" id="{CF44B648-155E-43D4-99CD-A7E997E931E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6" name="Text Box 77">
                <a:extLst>
                  <a:ext uri="{FF2B5EF4-FFF2-40B4-BE49-F238E27FC236}">
                    <a16:creationId xmlns:a16="http://schemas.microsoft.com/office/drawing/2014/main" id="{5DD3FF82-DD4F-4E70-A95C-85FDF55F9442}"/>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485" name="Group 78">
              <a:extLst>
                <a:ext uri="{FF2B5EF4-FFF2-40B4-BE49-F238E27FC236}">
                  <a16:creationId xmlns:a16="http://schemas.microsoft.com/office/drawing/2014/main" id="{A044F951-BFC5-451A-B05B-07EA5F8CA6B7}"/>
                </a:ext>
              </a:extLst>
            </p:cNvPr>
            <p:cNvGrpSpPr>
              <a:grpSpLocks/>
            </p:cNvGrpSpPr>
            <p:nvPr/>
          </p:nvGrpSpPr>
          <p:grpSpPr bwMode="auto">
            <a:xfrm>
              <a:off x="2836" y="907"/>
              <a:ext cx="649" cy="173"/>
              <a:chOff x="1895" y="3931"/>
              <a:chExt cx="649" cy="173"/>
            </a:xfrm>
          </p:grpSpPr>
          <p:sp>
            <p:nvSpPr>
              <p:cNvPr id="62513" name="Rectangle 79">
                <a:extLst>
                  <a:ext uri="{FF2B5EF4-FFF2-40B4-BE49-F238E27FC236}">
                    <a16:creationId xmlns:a16="http://schemas.microsoft.com/office/drawing/2014/main" id="{F20A2EDE-9440-4CB8-924E-186FA52F6D0B}"/>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4" name="Text Box 80">
                <a:extLst>
                  <a:ext uri="{FF2B5EF4-FFF2-40B4-BE49-F238E27FC236}">
                    <a16:creationId xmlns:a16="http://schemas.microsoft.com/office/drawing/2014/main" id="{D4B45946-56A3-45EA-A2C2-02C80F82D908}"/>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486" name="Line 81">
              <a:extLst>
                <a:ext uri="{FF2B5EF4-FFF2-40B4-BE49-F238E27FC236}">
                  <a16:creationId xmlns:a16="http://schemas.microsoft.com/office/drawing/2014/main" id="{AB24E196-8355-490A-B8A9-55FEE85605D6}"/>
                </a:ext>
              </a:extLst>
            </p:cNvPr>
            <p:cNvSpPr>
              <a:spLocks noChangeShapeType="1"/>
            </p:cNvSpPr>
            <p:nvPr/>
          </p:nvSpPr>
          <p:spPr bwMode="auto">
            <a:xfrm>
              <a:off x="3460" y="655"/>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7" name="Line 82">
              <a:extLst>
                <a:ext uri="{FF2B5EF4-FFF2-40B4-BE49-F238E27FC236}">
                  <a16:creationId xmlns:a16="http://schemas.microsoft.com/office/drawing/2014/main" id="{00F763A5-09CD-4504-8CBC-E4AB654C2EAE}"/>
                </a:ext>
              </a:extLst>
            </p:cNvPr>
            <p:cNvSpPr>
              <a:spLocks noChangeShapeType="1"/>
            </p:cNvSpPr>
            <p:nvPr/>
          </p:nvSpPr>
          <p:spPr bwMode="auto">
            <a:xfrm>
              <a:off x="3479" y="835"/>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8" name="Line 83">
              <a:extLst>
                <a:ext uri="{FF2B5EF4-FFF2-40B4-BE49-F238E27FC236}">
                  <a16:creationId xmlns:a16="http://schemas.microsoft.com/office/drawing/2014/main" id="{964BC0EE-B8CD-40C2-B926-482D0B3A8564}"/>
                </a:ext>
              </a:extLst>
            </p:cNvPr>
            <p:cNvSpPr>
              <a:spLocks noChangeShapeType="1"/>
            </p:cNvSpPr>
            <p:nvPr/>
          </p:nvSpPr>
          <p:spPr bwMode="auto">
            <a:xfrm>
              <a:off x="3498" y="1015"/>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9" name="Text Box 84">
              <a:extLst>
                <a:ext uri="{FF2B5EF4-FFF2-40B4-BE49-F238E27FC236}">
                  <a16:creationId xmlns:a16="http://schemas.microsoft.com/office/drawing/2014/main" id="{098A215D-4E2E-403F-AE31-7782C5F0E1AE}"/>
                </a:ext>
              </a:extLst>
            </p:cNvPr>
            <p:cNvSpPr txBox="1">
              <a:spLocks noChangeArrowheads="1"/>
            </p:cNvSpPr>
            <p:nvPr/>
          </p:nvSpPr>
          <p:spPr bwMode="auto">
            <a:xfrm>
              <a:off x="3489" y="52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490" name="Text Box 85">
              <a:extLst>
                <a:ext uri="{FF2B5EF4-FFF2-40B4-BE49-F238E27FC236}">
                  <a16:creationId xmlns:a16="http://schemas.microsoft.com/office/drawing/2014/main" id="{55427843-AC03-48C8-99C7-B32548F302BB}"/>
                </a:ext>
              </a:extLst>
            </p:cNvPr>
            <p:cNvSpPr txBox="1">
              <a:spLocks noChangeArrowheads="1"/>
            </p:cNvSpPr>
            <p:nvPr/>
          </p:nvSpPr>
          <p:spPr bwMode="auto">
            <a:xfrm>
              <a:off x="3529" y="70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pkt1</a:t>
              </a:r>
            </a:p>
          </p:txBody>
        </p:sp>
        <p:sp>
          <p:nvSpPr>
            <p:cNvPr id="62491" name="Text Box 86">
              <a:extLst>
                <a:ext uri="{FF2B5EF4-FFF2-40B4-BE49-F238E27FC236}">
                  <a16:creationId xmlns:a16="http://schemas.microsoft.com/office/drawing/2014/main" id="{21C47B57-A255-4604-85B5-4DB829FB6535}"/>
                </a:ext>
              </a:extLst>
            </p:cNvPr>
            <p:cNvSpPr txBox="1">
              <a:spLocks noChangeArrowheads="1"/>
            </p:cNvSpPr>
            <p:nvPr/>
          </p:nvSpPr>
          <p:spPr bwMode="auto">
            <a:xfrm>
              <a:off x="3527" y="88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pkt2</a:t>
              </a:r>
            </a:p>
          </p:txBody>
        </p:sp>
        <p:sp>
          <p:nvSpPr>
            <p:cNvPr id="62492" name="Rectangle 88">
              <a:extLst>
                <a:ext uri="{FF2B5EF4-FFF2-40B4-BE49-F238E27FC236}">
                  <a16:creationId xmlns:a16="http://schemas.microsoft.com/office/drawing/2014/main" id="{61BDBC27-A6ED-44C3-B310-BF9D655BBC04}"/>
                </a:ext>
              </a:extLst>
            </p:cNvPr>
            <p:cNvSpPr>
              <a:spLocks noChangeArrowheads="1"/>
            </p:cNvSpPr>
            <p:nvPr/>
          </p:nvSpPr>
          <p:spPr bwMode="auto">
            <a:xfrm>
              <a:off x="3035" y="1394"/>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3" name="Text Box 89">
              <a:extLst>
                <a:ext uri="{FF2B5EF4-FFF2-40B4-BE49-F238E27FC236}">
                  <a16:creationId xmlns:a16="http://schemas.microsoft.com/office/drawing/2014/main" id="{42B7F6ED-CAE5-4B9A-9890-0A4AC7FBDDA4}"/>
                </a:ext>
              </a:extLst>
            </p:cNvPr>
            <p:cNvSpPr txBox="1">
              <a:spLocks noChangeArrowheads="1"/>
            </p:cNvSpPr>
            <p:nvPr/>
          </p:nvSpPr>
          <p:spPr bwMode="auto">
            <a:xfrm>
              <a:off x="2838" y="1365"/>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a:t>
              </a:r>
              <a:r>
                <a:rPr lang="en-US" altLang="en-US" sz="1200">
                  <a:latin typeface="Arial" panose="020B0604020202020204" pitchFamily="34" charset="0"/>
                </a:rPr>
                <a:t> </a:t>
              </a:r>
              <a:r>
                <a:rPr lang="en-US" altLang="en-US" sz="1200">
                  <a:solidFill>
                    <a:schemeClr val="bg1"/>
                  </a:solidFill>
                  <a:latin typeface="Arial" panose="020B0604020202020204" pitchFamily="34" charset="0"/>
                </a:rPr>
                <a:t>3 0</a:t>
              </a:r>
              <a:r>
                <a:rPr lang="en-US" altLang="en-US" sz="1200">
                  <a:latin typeface="Arial" panose="020B0604020202020204" pitchFamily="34" charset="0"/>
                </a:rPr>
                <a:t> 1 2</a:t>
              </a:r>
            </a:p>
          </p:txBody>
        </p:sp>
        <p:sp>
          <p:nvSpPr>
            <p:cNvPr id="62494" name="Line 90">
              <a:extLst>
                <a:ext uri="{FF2B5EF4-FFF2-40B4-BE49-F238E27FC236}">
                  <a16:creationId xmlns:a16="http://schemas.microsoft.com/office/drawing/2014/main" id="{DF955DFD-48D7-4B4D-AA18-7E159A814FC9}"/>
                </a:ext>
              </a:extLst>
            </p:cNvPr>
            <p:cNvSpPr>
              <a:spLocks noChangeShapeType="1"/>
            </p:cNvSpPr>
            <p:nvPr/>
          </p:nvSpPr>
          <p:spPr bwMode="auto">
            <a:xfrm>
              <a:off x="3480" y="1473"/>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95" name="Text Box 91">
              <a:extLst>
                <a:ext uri="{FF2B5EF4-FFF2-40B4-BE49-F238E27FC236}">
                  <a16:creationId xmlns:a16="http://schemas.microsoft.com/office/drawing/2014/main" id="{AFF115B6-3D06-4944-820B-35ACBB91B612}"/>
                </a:ext>
              </a:extLst>
            </p:cNvPr>
            <p:cNvSpPr txBox="1">
              <a:spLocks noChangeArrowheads="1"/>
            </p:cNvSpPr>
            <p:nvPr/>
          </p:nvSpPr>
          <p:spPr bwMode="auto">
            <a:xfrm>
              <a:off x="3545" y="1478"/>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496" name="Rectangle 95">
              <a:extLst>
                <a:ext uri="{FF2B5EF4-FFF2-40B4-BE49-F238E27FC236}">
                  <a16:creationId xmlns:a16="http://schemas.microsoft.com/office/drawing/2014/main" id="{3A9EA1F5-006C-4FA6-BB8C-621FC7FB1EC0}"/>
                </a:ext>
              </a:extLst>
            </p:cNvPr>
            <p:cNvSpPr>
              <a:spLocks noChangeArrowheads="1"/>
            </p:cNvSpPr>
            <p:nvPr/>
          </p:nvSpPr>
          <p:spPr bwMode="auto">
            <a:xfrm>
              <a:off x="4740" y="758"/>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7" name="Text Box 96">
              <a:extLst>
                <a:ext uri="{FF2B5EF4-FFF2-40B4-BE49-F238E27FC236}">
                  <a16:creationId xmlns:a16="http://schemas.microsoft.com/office/drawing/2014/main" id="{5695963D-A62C-4C0C-8224-0C4300079AB3}"/>
                </a:ext>
              </a:extLst>
            </p:cNvPr>
            <p:cNvSpPr txBox="1">
              <a:spLocks noChangeArrowheads="1"/>
            </p:cNvSpPr>
            <p:nvPr/>
          </p:nvSpPr>
          <p:spPr bwMode="auto">
            <a:xfrm>
              <a:off x="4621" y="72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a:t>
              </a:r>
              <a:r>
                <a:rPr lang="en-US" altLang="en-US" sz="1200">
                  <a:solidFill>
                    <a:schemeClr val="bg1"/>
                  </a:solidFill>
                  <a:latin typeface="Arial" panose="020B0604020202020204" pitchFamily="34" charset="0"/>
                </a:rPr>
                <a:t> 1 2 3</a:t>
              </a:r>
              <a:r>
                <a:rPr lang="en-US" altLang="en-US" sz="1200">
                  <a:latin typeface="Arial" panose="020B0604020202020204" pitchFamily="34" charset="0"/>
                </a:rPr>
                <a:t> 0 1 2</a:t>
              </a:r>
            </a:p>
          </p:txBody>
        </p:sp>
        <p:sp>
          <p:nvSpPr>
            <p:cNvPr id="62498" name="Rectangle 97">
              <a:extLst>
                <a:ext uri="{FF2B5EF4-FFF2-40B4-BE49-F238E27FC236}">
                  <a16:creationId xmlns:a16="http://schemas.microsoft.com/office/drawing/2014/main" id="{411ABF83-FC2D-4ED2-8EEC-2A3C784F077C}"/>
                </a:ext>
              </a:extLst>
            </p:cNvPr>
            <p:cNvSpPr>
              <a:spLocks noChangeArrowheads="1"/>
            </p:cNvSpPr>
            <p:nvPr/>
          </p:nvSpPr>
          <p:spPr bwMode="auto">
            <a:xfrm>
              <a:off x="4816" y="929"/>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9" name="Text Box 98">
              <a:extLst>
                <a:ext uri="{FF2B5EF4-FFF2-40B4-BE49-F238E27FC236}">
                  <a16:creationId xmlns:a16="http://schemas.microsoft.com/office/drawing/2014/main" id="{15BA8A3F-6862-4393-8BF0-4C18A728F530}"/>
                </a:ext>
              </a:extLst>
            </p:cNvPr>
            <p:cNvSpPr txBox="1">
              <a:spLocks noChangeArrowheads="1"/>
            </p:cNvSpPr>
            <p:nvPr/>
          </p:nvSpPr>
          <p:spPr bwMode="auto">
            <a:xfrm>
              <a:off x="4619" y="90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2 3 0</a:t>
              </a:r>
              <a:r>
                <a:rPr lang="en-US" altLang="en-US" sz="1200">
                  <a:latin typeface="Arial" panose="020B0604020202020204" pitchFamily="34" charset="0"/>
                </a:rPr>
                <a:t> 1 2</a:t>
              </a:r>
            </a:p>
          </p:txBody>
        </p:sp>
        <p:sp>
          <p:nvSpPr>
            <p:cNvPr id="62500" name="Rectangle 99">
              <a:extLst>
                <a:ext uri="{FF2B5EF4-FFF2-40B4-BE49-F238E27FC236}">
                  <a16:creationId xmlns:a16="http://schemas.microsoft.com/office/drawing/2014/main" id="{BFE5ABBF-C0EF-49DF-8DE5-30415B4C1CA7}"/>
                </a:ext>
              </a:extLst>
            </p:cNvPr>
            <p:cNvSpPr>
              <a:spLocks noChangeArrowheads="1"/>
            </p:cNvSpPr>
            <p:nvPr/>
          </p:nvSpPr>
          <p:spPr bwMode="auto">
            <a:xfrm>
              <a:off x="4898" y="109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01" name="Text Box 100">
              <a:extLst>
                <a:ext uri="{FF2B5EF4-FFF2-40B4-BE49-F238E27FC236}">
                  <a16:creationId xmlns:a16="http://schemas.microsoft.com/office/drawing/2014/main" id="{6CA14C48-C6CF-4D04-A0FE-3590B4857555}"/>
                </a:ext>
              </a:extLst>
            </p:cNvPr>
            <p:cNvSpPr txBox="1">
              <a:spLocks noChangeArrowheads="1"/>
            </p:cNvSpPr>
            <p:nvPr/>
          </p:nvSpPr>
          <p:spPr bwMode="auto">
            <a:xfrm>
              <a:off x="4621" y="106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0 1 2 </a:t>
              </a:r>
              <a:r>
                <a:rPr lang="en-US" altLang="en-US" sz="1200">
                  <a:solidFill>
                    <a:schemeClr val="bg1"/>
                  </a:solidFill>
                  <a:latin typeface="Arial" panose="020B0604020202020204" pitchFamily="34" charset="0"/>
                </a:rPr>
                <a:t>3 0 1</a:t>
              </a:r>
              <a:r>
                <a:rPr lang="en-US" altLang="en-US" sz="1200">
                  <a:latin typeface="Arial" panose="020B0604020202020204" pitchFamily="34" charset="0"/>
                </a:rPr>
                <a:t> 2</a:t>
              </a:r>
            </a:p>
          </p:txBody>
        </p:sp>
        <p:sp>
          <p:nvSpPr>
            <p:cNvPr id="62502" name="Line 103">
              <a:extLst>
                <a:ext uri="{FF2B5EF4-FFF2-40B4-BE49-F238E27FC236}">
                  <a16:creationId xmlns:a16="http://schemas.microsoft.com/office/drawing/2014/main" id="{932B9FE1-E817-434A-9E75-7790E33290F8}"/>
                </a:ext>
              </a:extLst>
            </p:cNvPr>
            <p:cNvSpPr>
              <a:spLocks noChangeShapeType="1"/>
            </p:cNvSpPr>
            <p:nvPr/>
          </p:nvSpPr>
          <p:spPr bwMode="auto">
            <a:xfrm flipH="1">
              <a:off x="3453" y="810"/>
              <a:ext cx="1124" cy="463"/>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3" name="Line 104">
              <a:extLst>
                <a:ext uri="{FF2B5EF4-FFF2-40B4-BE49-F238E27FC236}">
                  <a16:creationId xmlns:a16="http://schemas.microsoft.com/office/drawing/2014/main" id="{9FB0C595-56D2-4F44-9D08-42782B179D02}"/>
                </a:ext>
              </a:extLst>
            </p:cNvPr>
            <p:cNvSpPr>
              <a:spLocks noChangeShapeType="1"/>
            </p:cNvSpPr>
            <p:nvPr/>
          </p:nvSpPr>
          <p:spPr bwMode="auto">
            <a:xfrm flipH="1">
              <a:off x="3465" y="976"/>
              <a:ext cx="1131" cy="47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4" name="Text Box 107">
              <a:extLst>
                <a:ext uri="{FF2B5EF4-FFF2-40B4-BE49-F238E27FC236}">
                  <a16:creationId xmlns:a16="http://schemas.microsoft.com/office/drawing/2014/main" id="{FFFAE3D8-5624-4D96-91EB-0AAFEF2D0818}"/>
                </a:ext>
              </a:extLst>
            </p:cNvPr>
            <p:cNvSpPr txBox="1">
              <a:spLocks noChangeArrowheads="1"/>
            </p:cNvSpPr>
            <p:nvPr/>
          </p:nvSpPr>
          <p:spPr bwMode="auto">
            <a:xfrm>
              <a:off x="3780" y="1245"/>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05" name="Text Box 109">
              <a:extLst>
                <a:ext uri="{FF2B5EF4-FFF2-40B4-BE49-F238E27FC236}">
                  <a16:creationId xmlns:a16="http://schemas.microsoft.com/office/drawing/2014/main" id="{FB81A4E8-CA01-4785-979D-57FE61308F48}"/>
                </a:ext>
              </a:extLst>
            </p:cNvPr>
            <p:cNvSpPr txBox="1">
              <a:spLocks noChangeArrowheads="1"/>
            </p:cNvSpPr>
            <p:nvPr/>
          </p:nvSpPr>
          <p:spPr bwMode="auto">
            <a:xfrm>
              <a:off x="4596" y="1501"/>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1">
                  <a:solidFill>
                    <a:srgbClr val="CC0000"/>
                  </a:solidFill>
                  <a:latin typeface="Tahoma" panose="020B0604030504040204" pitchFamily="34" charset="0"/>
                </a:rPr>
                <a:t>will accept packet</a:t>
              </a:r>
            </a:p>
            <a:p>
              <a:pPr>
                <a:lnSpc>
                  <a:spcPct val="100000"/>
                </a:lnSpc>
                <a:spcBef>
                  <a:spcPct val="0"/>
                </a:spcBef>
                <a:buClrTx/>
                <a:buSzTx/>
                <a:buFontTx/>
                <a:buNone/>
              </a:pPr>
              <a:r>
                <a:rPr lang="en-US" altLang="en-US" sz="1200" i="1">
                  <a:solidFill>
                    <a:srgbClr val="CC0000"/>
                  </a:solidFill>
                  <a:latin typeface="Tahoma" panose="020B0604030504040204" pitchFamily="34" charset="0"/>
                </a:rPr>
                <a:t>with seq number 0</a:t>
              </a:r>
            </a:p>
          </p:txBody>
        </p:sp>
        <p:sp>
          <p:nvSpPr>
            <p:cNvPr id="62506" name="Line 110">
              <a:extLst>
                <a:ext uri="{FF2B5EF4-FFF2-40B4-BE49-F238E27FC236}">
                  <a16:creationId xmlns:a16="http://schemas.microsoft.com/office/drawing/2014/main" id="{8E1814DB-3861-4560-BA87-00F2E1EFE6FE}"/>
                </a:ext>
              </a:extLst>
            </p:cNvPr>
            <p:cNvSpPr>
              <a:spLocks noChangeShapeType="1"/>
            </p:cNvSpPr>
            <p:nvPr/>
          </p:nvSpPr>
          <p:spPr bwMode="auto">
            <a:xfrm flipH="1" flipV="1">
              <a:off x="5033" y="1253"/>
              <a:ext cx="0" cy="28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7" name="Line 112">
              <a:extLst>
                <a:ext uri="{FF2B5EF4-FFF2-40B4-BE49-F238E27FC236}">
                  <a16:creationId xmlns:a16="http://schemas.microsoft.com/office/drawing/2014/main" id="{99C5E03D-A992-4BF7-80EC-8250777BE65F}"/>
                </a:ext>
              </a:extLst>
            </p:cNvPr>
            <p:cNvSpPr>
              <a:spLocks noChangeShapeType="1"/>
            </p:cNvSpPr>
            <p:nvPr/>
          </p:nvSpPr>
          <p:spPr bwMode="auto">
            <a:xfrm>
              <a:off x="3475" y="1290"/>
              <a:ext cx="372" cy="46"/>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62508" name="Group 115">
              <a:extLst>
                <a:ext uri="{FF2B5EF4-FFF2-40B4-BE49-F238E27FC236}">
                  <a16:creationId xmlns:a16="http://schemas.microsoft.com/office/drawing/2014/main" id="{97EDFB7B-18AA-4FFA-86B4-62C01C119B13}"/>
                </a:ext>
              </a:extLst>
            </p:cNvPr>
            <p:cNvGrpSpPr>
              <a:grpSpLocks/>
            </p:cNvGrpSpPr>
            <p:nvPr/>
          </p:nvGrpSpPr>
          <p:grpSpPr bwMode="auto">
            <a:xfrm>
              <a:off x="2838" y="1185"/>
              <a:ext cx="649" cy="173"/>
              <a:chOff x="2667" y="3750"/>
              <a:chExt cx="649" cy="173"/>
            </a:xfrm>
          </p:grpSpPr>
          <p:sp>
            <p:nvSpPr>
              <p:cNvPr id="62511" name="Rectangle 113">
                <a:extLst>
                  <a:ext uri="{FF2B5EF4-FFF2-40B4-BE49-F238E27FC236}">
                    <a16:creationId xmlns:a16="http://schemas.microsoft.com/office/drawing/2014/main" id="{E4CEF116-841B-4133-8566-5CF94A79E5CE}"/>
                  </a:ext>
                </a:extLst>
              </p:cNvPr>
              <p:cNvSpPr>
                <a:spLocks noChangeArrowheads="1"/>
              </p:cNvSpPr>
              <p:nvPr/>
            </p:nvSpPr>
            <p:spPr bwMode="auto">
              <a:xfrm>
                <a:off x="2786" y="3779"/>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2" name="Text Box 114">
                <a:extLst>
                  <a:ext uri="{FF2B5EF4-FFF2-40B4-BE49-F238E27FC236}">
                    <a16:creationId xmlns:a16="http://schemas.microsoft.com/office/drawing/2014/main" id="{6B92CAB3-A651-4002-8B7F-0E4BE773B354}"/>
                  </a:ext>
                </a:extLst>
              </p:cNvPr>
              <p:cNvSpPr txBox="1">
                <a:spLocks noChangeArrowheads="1"/>
              </p:cNvSpPr>
              <p:nvPr/>
            </p:nvSpPr>
            <p:spPr bwMode="auto">
              <a:xfrm>
                <a:off x="2667" y="375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a:t>
                </a:r>
                <a:r>
                  <a:rPr lang="en-US" altLang="en-US" sz="1200">
                    <a:solidFill>
                      <a:schemeClr val="bg1"/>
                    </a:solidFill>
                    <a:latin typeface="Arial" panose="020B0604020202020204" pitchFamily="34" charset="0"/>
                  </a:rPr>
                  <a:t>1 2</a:t>
                </a:r>
                <a:r>
                  <a:rPr lang="en-US" altLang="en-US" sz="1200">
                    <a:latin typeface="Arial" panose="020B0604020202020204" pitchFamily="34" charset="0"/>
                  </a:rPr>
                  <a:t> </a:t>
                </a:r>
                <a:r>
                  <a:rPr lang="en-US" altLang="en-US" sz="1200">
                    <a:solidFill>
                      <a:schemeClr val="bg1"/>
                    </a:solidFill>
                    <a:latin typeface="Arial" panose="020B0604020202020204" pitchFamily="34" charset="0"/>
                  </a:rPr>
                  <a:t>3 </a:t>
                </a:r>
                <a:r>
                  <a:rPr lang="en-US" altLang="en-US" sz="1200">
                    <a:latin typeface="Arial" panose="020B0604020202020204" pitchFamily="34" charset="0"/>
                  </a:rPr>
                  <a:t>0 1 2</a:t>
                </a:r>
              </a:p>
            </p:txBody>
          </p:sp>
        </p:grpSp>
        <p:sp>
          <p:nvSpPr>
            <p:cNvPr id="62509" name="Text Box 116">
              <a:extLst>
                <a:ext uri="{FF2B5EF4-FFF2-40B4-BE49-F238E27FC236}">
                  <a16:creationId xmlns:a16="http://schemas.microsoft.com/office/drawing/2014/main" id="{D7F4BB9C-8E71-4288-8C53-EF5A6A5F5D4C}"/>
                </a:ext>
              </a:extLst>
            </p:cNvPr>
            <p:cNvSpPr txBox="1">
              <a:spLocks noChangeArrowheads="1"/>
            </p:cNvSpPr>
            <p:nvPr/>
          </p:nvSpPr>
          <p:spPr bwMode="auto">
            <a:xfrm>
              <a:off x="3547" y="1154"/>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pkt3</a:t>
              </a:r>
            </a:p>
          </p:txBody>
        </p:sp>
        <p:sp>
          <p:nvSpPr>
            <p:cNvPr id="62510" name="Text Box 119">
              <a:extLst>
                <a:ext uri="{FF2B5EF4-FFF2-40B4-BE49-F238E27FC236}">
                  <a16:creationId xmlns:a16="http://schemas.microsoft.com/office/drawing/2014/main" id="{07033BC4-20BB-40EE-B1A0-AA1FDC89F739}"/>
                </a:ext>
              </a:extLst>
            </p:cNvPr>
            <p:cNvSpPr txBox="1">
              <a:spLocks noChangeArrowheads="1"/>
            </p:cNvSpPr>
            <p:nvPr/>
          </p:nvSpPr>
          <p:spPr bwMode="auto">
            <a:xfrm>
              <a:off x="2803" y="1655"/>
              <a:ext cx="9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 no problem</a:t>
              </a:r>
            </a:p>
          </p:txBody>
        </p:sp>
      </p:grpSp>
      <p:grpSp>
        <p:nvGrpSpPr>
          <p:cNvPr id="12" name="Group 122">
            <a:extLst>
              <a:ext uri="{FF2B5EF4-FFF2-40B4-BE49-F238E27FC236}">
                <a16:creationId xmlns:a16="http://schemas.microsoft.com/office/drawing/2014/main" id="{48BCF091-2DBE-42EF-9EC2-200C6C5C0774}"/>
              </a:ext>
            </a:extLst>
          </p:cNvPr>
          <p:cNvGrpSpPr>
            <a:grpSpLocks/>
          </p:cNvGrpSpPr>
          <p:nvPr/>
        </p:nvGrpSpPr>
        <p:grpSpPr bwMode="auto">
          <a:xfrm>
            <a:off x="7958139" y="890589"/>
            <a:ext cx="517525" cy="5278437"/>
            <a:chOff x="3821" y="550"/>
            <a:chExt cx="326" cy="3325"/>
          </a:xfrm>
        </p:grpSpPr>
        <p:pic>
          <p:nvPicPr>
            <p:cNvPr id="62481" name="Picture 5" descr="curtain">
              <a:extLst>
                <a:ext uri="{FF2B5EF4-FFF2-40B4-BE49-F238E27FC236}">
                  <a16:creationId xmlns:a16="http://schemas.microsoft.com/office/drawing/2014/main" id="{9546C699-C351-4385-B638-2495EB3F8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Picture 111" descr="curtain">
              <a:extLst>
                <a:ext uri="{FF2B5EF4-FFF2-40B4-BE49-F238E27FC236}">
                  <a16:creationId xmlns:a16="http://schemas.microsoft.com/office/drawing/2014/main" id="{13D5BA9B-C3BB-4F56-B762-941982EB1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3881" name="Text Box 121">
            <a:extLst>
              <a:ext uri="{FF2B5EF4-FFF2-40B4-BE49-F238E27FC236}">
                <a16:creationId xmlns:a16="http://schemas.microsoft.com/office/drawing/2014/main" id="{2274BE0F-DEE4-4699-9E59-2C4ABA7D1952}"/>
              </a:ext>
            </a:extLst>
          </p:cNvPr>
          <p:cNvSpPr txBox="1">
            <a:spLocks noChangeArrowheads="1"/>
          </p:cNvSpPr>
          <p:nvPr/>
        </p:nvSpPr>
        <p:spPr bwMode="auto">
          <a:xfrm>
            <a:off x="6219825" y="3049588"/>
            <a:ext cx="383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i="1">
                <a:latin typeface="Tahoma" panose="020B0604030504040204" pitchFamily="34" charset="0"/>
              </a:rPr>
              <a:t>receiver can</a:t>
            </a:r>
            <a:r>
              <a:rPr lang="ja-JP" altLang="en-US" sz="1600" i="1">
                <a:latin typeface="Tahoma" panose="020B0604030504040204" pitchFamily="34" charset="0"/>
              </a:rPr>
              <a:t>’</a:t>
            </a:r>
            <a:r>
              <a:rPr lang="en-US" altLang="ja-JP" sz="1600" i="1">
                <a:latin typeface="Tahoma" panose="020B0604030504040204" pitchFamily="34" charset="0"/>
              </a:rPr>
              <a:t>t see sender side.</a:t>
            </a:r>
          </a:p>
          <a:p>
            <a:pPr algn="ctr">
              <a:lnSpc>
                <a:spcPct val="100000"/>
              </a:lnSpc>
              <a:spcBef>
                <a:spcPct val="0"/>
              </a:spcBef>
              <a:buClrTx/>
              <a:buSzTx/>
              <a:buFontTx/>
              <a:buNone/>
            </a:pPr>
            <a:r>
              <a:rPr lang="en-US" altLang="en-US" sz="1600" i="1">
                <a:latin typeface="Tahoma" panose="020B0604030504040204" pitchFamily="34" charset="0"/>
              </a:rPr>
              <a:t>receiver behavior identical in both cases!</a:t>
            </a:r>
          </a:p>
          <a:p>
            <a:pPr algn="ctr">
              <a:lnSpc>
                <a:spcPct val="100000"/>
              </a:lnSpc>
              <a:spcBef>
                <a:spcPct val="0"/>
              </a:spcBef>
              <a:buClrTx/>
              <a:buSzTx/>
              <a:buFontTx/>
              <a:buNone/>
            </a:pPr>
            <a:r>
              <a:rPr lang="en-US" altLang="en-US" sz="1600" i="1">
                <a:solidFill>
                  <a:srgbClr val="CC0000"/>
                </a:solidFill>
                <a:latin typeface="Tahoma" panose="020B0604030504040204" pitchFamily="34" charset="0"/>
              </a:rPr>
              <a:t>something</a:t>
            </a:r>
            <a:r>
              <a:rPr lang="ja-JP" altLang="en-US" sz="1600" i="1">
                <a:solidFill>
                  <a:srgbClr val="CC0000"/>
                </a:solidFill>
                <a:latin typeface="Tahoma" panose="020B0604030504040204" pitchFamily="34" charset="0"/>
              </a:rPr>
              <a:t>’</a:t>
            </a:r>
            <a:r>
              <a:rPr lang="en-US" altLang="ja-JP" sz="1600" i="1">
                <a:solidFill>
                  <a:srgbClr val="CC0000"/>
                </a:solidFill>
                <a:latin typeface="Tahoma" panose="020B0604030504040204" pitchFamily="34" charset="0"/>
              </a:rPr>
              <a:t>s (very) wrong!</a:t>
            </a:r>
            <a:endParaRPr lang="en-US" altLang="en-US" sz="1600" i="1">
              <a:solidFill>
                <a:srgbClr val="CC0000"/>
              </a:solidFill>
              <a:latin typeface="Tahoma" panose="020B0604030504040204" pitchFamily="34" charset="0"/>
            </a:endParaRPr>
          </a:p>
        </p:txBody>
      </p:sp>
      <p:sp>
        <p:nvSpPr>
          <p:cNvPr id="373884" name="Rectangle 124">
            <a:extLst>
              <a:ext uri="{FF2B5EF4-FFF2-40B4-BE49-F238E27FC236}">
                <a16:creationId xmlns:a16="http://schemas.microsoft.com/office/drawing/2014/main" id="{3084BBF0-E0B5-4AF4-A62A-C613FA17EE58}"/>
              </a:ext>
            </a:extLst>
          </p:cNvPr>
          <p:cNvSpPr>
            <a:spLocks noChangeArrowheads="1"/>
          </p:cNvSpPr>
          <p:nvPr/>
        </p:nvSpPr>
        <p:spPr bwMode="auto">
          <a:xfrm>
            <a:off x="426128" y="2732088"/>
            <a:ext cx="4920572" cy="1554162"/>
          </a:xfrm>
          <a:prstGeom prst="rect">
            <a:avLst/>
          </a:prstGeom>
          <a:noFill/>
          <a:ln>
            <a:noFill/>
          </a:ln>
          <a:effectLst/>
        </p:spPr>
        <p:txBody>
          <a:bodyPr/>
          <a:lstStyle/>
          <a:p>
            <a:pPr marL="292100" indent="-292100">
              <a:lnSpc>
                <a:spcPct val="80000"/>
              </a:lnSpc>
              <a:spcBef>
                <a:spcPct val="20000"/>
              </a:spcBef>
              <a:buClr>
                <a:srgbClr val="000099"/>
              </a:buClr>
              <a:buSzPct val="100000"/>
              <a:buFont typeface="Wingdings" charset="2"/>
              <a:buChar char="§"/>
              <a:defRPr/>
            </a:pPr>
            <a:r>
              <a:rPr lang="en-US" sz="2400" dirty="0">
                <a:latin typeface="Gill Sans MT" charset="0"/>
                <a:ea typeface="ＭＳ Ｐゴシック" charset="0"/>
              </a:rPr>
              <a:t>receiver sees no difference in two scenarios!</a:t>
            </a:r>
          </a:p>
          <a:p>
            <a:pPr marL="292100" indent="-292100">
              <a:lnSpc>
                <a:spcPct val="80000"/>
              </a:lnSpc>
              <a:spcBef>
                <a:spcPct val="20000"/>
              </a:spcBef>
              <a:buClr>
                <a:srgbClr val="000099"/>
              </a:buClr>
              <a:buSzPct val="100000"/>
              <a:buFont typeface="Wingdings" charset="2"/>
              <a:buChar char="§"/>
              <a:defRPr/>
            </a:pPr>
            <a:r>
              <a:rPr lang="en-US" sz="2400" dirty="0">
                <a:latin typeface="Gill Sans MT" charset="0"/>
                <a:ea typeface="ＭＳ Ｐゴシック" charset="0"/>
              </a:rPr>
              <a:t>duplicate data accepted as new in (b)</a:t>
            </a:r>
          </a:p>
          <a:p>
            <a:pPr marL="342900" indent="-342900">
              <a:lnSpc>
                <a:spcPct val="80000"/>
              </a:lnSpc>
              <a:spcBef>
                <a:spcPct val="20000"/>
              </a:spcBef>
              <a:buClr>
                <a:srgbClr val="000099"/>
              </a:buClr>
              <a:buSzPct val="65000"/>
              <a:defRPr/>
            </a:pPr>
            <a:endParaRPr lang="en-US" sz="2400" dirty="0">
              <a:latin typeface="Gill Sans MT" charset="0"/>
              <a:ea typeface="ＭＳ Ｐゴシック" charset="0"/>
            </a:endParaRPr>
          </a:p>
          <a:p>
            <a:pPr marL="342900" indent="-342900">
              <a:lnSpc>
                <a:spcPct val="80000"/>
              </a:lnSpc>
              <a:spcBef>
                <a:spcPct val="20000"/>
              </a:spcBef>
              <a:buClr>
                <a:srgbClr val="000099"/>
              </a:buClr>
              <a:buSzPct val="65000"/>
              <a:defRPr/>
            </a:pPr>
            <a:r>
              <a:rPr lang="en-US" sz="2400" dirty="0">
                <a:solidFill>
                  <a:srgbClr val="CC0000"/>
                </a:solidFill>
                <a:latin typeface="Gill Sans MT" charset="0"/>
                <a:ea typeface="ＭＳ Ｐゴシック" charset="0"/>
              </a:rPr>
              <a:t>Q:</a:t>
            </a:r>
            <a:r>
              <a:rPr lang="en-US" sz="2400" dirty="0">
                <a:latin typeface="Gill Sans MT" charset="0"/>
                <a:ea typeface="ＭＳ Ｐゴシック" charset="0"/>
              </a:rPr>
              <a:t> what relationship between </a:t>
            </a:r>
            <a:r>
              <a:rPr lang="en-US" sz="2400" dirty="0" err="1">
                <a:latin typeface="Gill Sans MT" charset="0"/>
                <a:ea typeface="ＭＳ Ｐゴシック" charset="0"/>
              </a:rPr>
              <a:t>seq</a:t>
            </a:r>
            <a:r>
              <a:rPr lang="en-US" sz="2400" dirty="0">
                <a:latin typeface="Gill Sans MT" charset="0"/>
                <a:ea typeface="ＭＳ Ｐゴシック" charset="0"/>
              </a:rPr>
              <a:t> # size and window size to avoid problem in (b)?</a:t>
            </a:r>
          </a:p>
        </p:txBody>
      </p:sp>
      <p:sp>
        <p:nvSpPr>
          <p:cNvPr id="91" name="TextBox 90">
            <a:extLst>
              <a:ext uri="{FF2B5EF4-FFF2-40B4-BE49-F238E27FC236}">
                <a16:creationId xmlns:a16="http://schemas.microsoft.com/office/drawing/2014/main" id="{2884BE86-424B-4D2D-9392-CBAF8BFE5B1D}"/>
              </a:ext>
            </a:extLst>
          </p:cNvPr>
          <p:cNvSpPr txBox="1">
            <a:spLocks noChangeArrowheads="1"/>
          </p:cNvSpPr>
          <p:nvPr/>
        </p:nvSpPr>
        <p:spPr bwMode="auto">
          <a:xfrm>
            <a:off x="304800" y="6003925"/>
            <a:ext cx="608965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000" dirty="0">
                <a:solidFill>
                  <a:srgbClr val="FF0000"/>
                </a:solidFill>
                <a:latin typeface="Tahoma" panose="020B0604030504040204" pitchFamily="34" charset="0"/>
              </a:rPr>
              <a:t>less than or equal to the half of the   sequence number</a:t>
            </a:r>
            <a:endParaRPr lang="en-US" altLang="en-US" sz="2000"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3881"/>
                                        </p:tgtEl>
                                        <p:attrNameLst>
                                          <p:attrName>style.visibility</p:attrName>
                                        </p:attrNameLst>
                                      </p:cBhvr>
                                      <p:to>
                                        <p:strVal val="visible"/>
                                      </p:to>
                                    </p:set>
                                    <p:animEffect transition="in" filter="dissolve">
                                      <p:cBhvr>
                                        <p:cTn id="14" dur="500"/>
                                        <p:tgtEl>
                                          <p:spTgt spid="37388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38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blinds(horizontal)">
                                      <p:cBhvr>
                                        <p:cTn id="2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881" grpId="0"/>
      <p:bldP spid="373884" grpId="0"/>
      <p:bldP spid="9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68</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668452" cy="464820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stream: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463550" lvl="1" indent="0">
              <a:spcBef>
                <a:spcPts val="400"/>
              </a:spcBef>
              <a:buNone/>
              <a:defRPr/>
            </a:pPr>
            <a:r>
              <a:rPr lang="en-US" sz="2800" dirty="0">
                <a:solidFill>
                  <a:srgbClr val="FF0000"/>
                </a:solidFill>
                <a:ea typeface="ＭＳ Ｐゴシック" charset="0"/>
              </a:rPr>
              <a:t>  MSS: maximum amount of  </a:t>
            </a:r>
          </a:p>
          <a:p>
            <a:pPr marL="463550" lvl="1" indent="0">
              <a:spcBef>
                <a:spcPts val="400"/>
              </a:spcBef>
              <a:buNone/>
              <a:defRPr/>
            </a:pPr>
            <a:r>
              <a:rPr lang="en-US" sz="2800" dirty="0">
                <a:solidFill>
                  <a:srgbClr val="FF0000"/>
                </a:solidFill>
                <a:ea typeface="ＭＳ Ｐゴシック" charset="0"/>
              </a:rPr>
              <a:t>  application layer data in the</a:t>
            </a:r>
          </a:p>
          <a:p>
            <a:pPr marL="463550" lvl="1" indent="0">
              <a:spcBef>
                <a:spcPts val="400"/>
              </a:spcBef>
              <a:buNone/>
              <a:defRPr/>
            </a:pPr>
            <a:r>
              <a:rPr lang="en-US" sz="2800" dirty="0">
                <a:solidFill>
                  <a:srgbClr val="FF0000"/>
                </a:solidFill>
                <a:ea typeface="ＭＳ Ｐゴシック" charset="0"/>
              </a:rPr>
              <a:t>  segment.</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 numbers and Acks</a:t>
            </a:r>
            <a:endParaRPr lang="en-US" sz="4400" b="0" dirty="0"/>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70</a:t>
            </a:fld>
            <a:endParaRPr lang="en-US" dirty="0"/>
          </a:p>
        </p:txBody>
      </p:sp>
      <p:sp>
        <p:nvSpPr>
          <p:cNvPr id="6" name="Content Placeholder 108">
            <a:extLst>
              <a:ext uri="{FF2B5EF4-FFF2-40B4-BE49-F238E27FC236}">
                <a16:creationId xmlns:a16="http://schemas.microsoft.com/office/drawing/2014/main" id="{4977B54C-3B51-4812-857F-1D5870C13897}"/>
              </a:ext>
            </a:extLst>
          </p:cNvPr>
          <p:cNvSpPr>
            <a:spLocks noGrp="1" noChangeArrowheads="1"/>
          </p:cNvSpPr>
          <p:nvPr>
            <p:ph sz="half" idx="1"/>
          </p:nvPr>
        </p:nvSpPr>
        <p:spPr>
          <a:xfrm>
            <a:off x="482321" y="1567543"/>
            <a:ext cx="11324979" cy="4680857"/>
          </a:xfrm>
        </p:spPr>
        <p:txBody>
          <a:bodyPr/>
          <a:lstStyle/>
          <a:p>
            <a:r>
              <a:rPr lang="en-US" altLang="en-US" dirty="0"/>
              <a:t>Suppose Host A wants to send a stream of data to a process in Host B over a TCP connection. Assume that, the data stream consists of a file consisting of 500,000 bytes, and that the MSS is 1,000 bytes. Then the segment looks like this:</a:t>
            </a:r>
          </a:p>
          <a:p>
            <a:endParaRPr lang="en-US" altLang="en-US" dirty="0"/>
          </a:p>
          <a:p>
            <a:pPr>
              <a:buFont typeface="Wingdings" panose="05000000000000000000" pitchFamily="2" charset="2"/>
              <a:buNone/>
            </a:pPr>
            <a:endParaRPr lang="en-US" altLang="en-US" dirty="0"/>
          </a:p>
          <a:p>
            <a:pPr>
              <a:buFont typeface="Wingdings" panose="05000000000000000000" pitchFamily="2" charset="2"/>
              <a:buNone/>
            </a:pPr>
            <a:endParaRPr lang="en-US" altLang="en-US" dirty="0"/>
          </a:p>
        </p:txBody>
      </p:sp>
      <p:pic>
        <p:nvPicPr>
          <p:cNvPr id="7" name="Picture 2">
            <a:extLst>
              <a:ext uri="{FF2B5EF4-FFF2-40B4-BE49-F238E27FC236}">
                <a16:creationId xmlns:a16="http://schemas.microsoft.com/office/drawing/2014/main" id="{3FB7D163-0C4E-4DFC-92D3-0F2906F69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21" y="3767138"/>
            <a:ext cx="1044014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916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effectLst/>
                    <a:uLnTx/>
                    <a:uFillTx/>
                    <a:latin typeface="Calibri"/>
                    <a:ea typeface="ＭＳ Ｐゴシック" charset="0"/>
                    <a:cs typeface="+mn-cs"/>
                  </a:rPr>
                  <a:t>U</a:t>
                </a:r>
                <a:endParaRPr kumimoji="0" lang="en-US" sz="2400" b="0" i="0" u="none" strike="noStrike" kern="1200" cap="none" spc="0" normalizeH="0" baseline="0" noProof="0" dirty="0">
                  <a:ln>
                    <a:noFill/>
                  </a:ln>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42565" cy="1390074"/>
            <a:chOff x="182880" y="2863950"/>
            <a:chExt cx="524256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62946" cy="338554"/>
              <a:chOff x="4962499" y="2863950"/>
              <a:chExt cx="46294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856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651671" y="1096187"/>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536229" y="2217734"/>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endPar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446814" y="3868776"/>
            <a:ext cx="5688876" cy="333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the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Discards out-of-order segments</a:t>
            </a:r>
            <a:endParaRPr kumimoji="0" lang="en-US" altLang="ja-JP"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lang="en-US" altLang="en-US" i="1" u="sng" kern="0" dirty="0">
                <a:solidFill>
                  <a:srgbClr val="ED356A"/>
                </a:solidFill>
                <a:latin typeface="Calibri" panose="020F0502020204030204"/>
                <a:ea typeface="ＭＳ Ｐゴシック" panose="020B0600070205080204" pitchFamily="34" charset="-128"/>
              </a:rPr>
              <a:t>B: </a:t>
            </a:r>
            <a:r>
              <a:rPr lang="en-US" altLang="en-US" dirty="0"/>
              <a:t>Keeps the out-of-order bytes in the buffer</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lang="en-US" altLang="en-US" i="1" u="sng" dirty="0">
                <a:solidFill>
                  <a:srgbClr val="ED356A"/>
                </a:solidFill>
              </a:rPr>
              <a:t>C: </a:t>
            </a:r>
            <a:r>
              <a:rPr lang="en-US" altLang="en-US" dirty="0"/>
              <a:t>TCP spec </a:t>
            </a:r>
            <a:r>
              <a:rPr lang="en-US" altLang="en-US" dirty="0" err="1"/>
              <a:t>doesn</a:t>
            </a:r>
            <a:r>
              <a:rPr lang="ja-JP" altLang="en-US" dirty="0"/>
              <a:t>’</a:t>
            </a:r>
            <a:r>
              <a:rPr lang="en-US" altLang="ja-JP" dirty="0"/>
              <a:t>t say, - up to the implementor</a:t>
            </a:r>
            <a:endParaRPr lang="en-US" altLang="en-US" dirty="0"/>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endPar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fontScale="90000"/>
          </a:bodyPr>
          <a:lstStyle/>
          <a:p>
            <a:r>
              <a:rPr lang="en-US" sz="4800" dirty="0"/>
              <a:t>TCP sequence numbers, ACKs (Some Scenarios)</a:t>
            </a:r>
            <a:endParaRPr lang="en-US" sz="4400" b="0" dirty="0"/>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73</a:t>
            </a:fld>
            <a:endParaRPr lang="en-US" dirty="0"/>
          </a:p>
        </p:txBody>
      </p:sp>
      <p:sp>
        <p:nvSpPr>
          <p:cNvPr id="110" name="Content Placeholder 2">
            <a:extLst>
              <a:ext uri="{FF2B5EF4-FFF2-40B4-BE49-F238E27FC236}">
                <a16:creationId xmlns:a16="http://schemas.microsoft.com/office/drawing/2014/main" id="{72DD3772-0FF8-4772-9BD5-6FA30E8CD518}"/>
              </a:ext>
            </a:extLst>
          </p:cNvPr>
          <p:cNvSpPr>
            <a:spLocks noGrp="1" noChangeArrowheads="1"/>
          </p:cNvSpPr>
          <p:nvPr>
            <p:ph sz="half" idx="1"/>
          </p:nvPr>
        </p:nvSpPr>
        <p:spPr>
          <a:xfrm>
            <a:off x="727969" y="1567543"/>
            <a:ext cx="11061576" cy="4713514"/>
          </a:xfrm>
        </p:spPr>
        <p:txBody>
          <a:bodyPr/>
          <a:lstStyle/>
          <a:p>
            <a:r>
              <a:rPr lang="en-US" altLang="en-US" dirty="0"/>
              <a:t>Host A has received all data from 0 to 535 and Host A is expecting data 536 and all subsequent byte streams from B.</a:t>
            </a:r>
          </a:p>
          <a:p>
            <a:r>
              <a:rPr lang="en-US" altLang="en-US" dirty="0"/>
              <a:t>Host A received one segment from 0 through 535 and another segment from 900 to 1000. </a:t>
            </a:r>
          </a:p>
          <a:p>
            <a:pPr lvl="1"/>
            <a:r>
              <a:rPr lang="en-US" altLang="en-US" dirty="0"/>
              <a:t>It has not received any segment from 536 to 899. Therefore, there has a gap</a:t>
            </a:r>
          </a:p>
          <a:p>
            <a:pPr lvl="1"/>
            <a:r>
              <a:rPr lang="en-US" altLang="en-US" dirty="0">
                <a:solidFill>
                  <a:srgbClr val="FF0000"/>
                </a:solidFill>
              </a:rPr>
              <a:t>Cumulative acknowledgments</a:t>
            </a:r>
            <a:r>
              <a:rPr lang="en-US" altLang="en-US" dirty="0"/>
              <a:t>. </a:t>
            </a:r>
          </a:p>
          <a:p>
            <a:r>
              <a:rPr lang="en-US" altLang="en-US" dirty="0"/>
              <a:t>Host A received the segment from 900 to 1000 before receiving bytes 536 to 899. Therefore, out of order. </a:t>
            </a:r>
          </a:p>
          <a:p>
            <a:pPr lvl="1"/>
            <a:endParaRPr lang="en-US" altLang="en-US" dirty="0"/>
          </a:p>
        </p:txBody>
      </p:sp>
    </p:spTree>
    <p:extLst>
      <p:ext uri="{BB962C8B-B14F-4D97-AF65-F5344CB8AC3E}">
        <p14:creationId xmlns:p14="http://schemas.microsoft.com/office/powerpoint/2010/main" val="3163499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75</a:t>
            </a:fld>
            <a:endParaRPr lang="en-US" dirty="0"/>
          </a:p>
        </p:txBody>
      </p:sp>
      <p:sp>
        <p:nvSpPr>
          <p:cNvPr id="6" name="TextBox 5">
            <a:extLst>
              <a:ext uri="{FF2B5EF4-FFF2-40B4-BE49-F238E27FC236}">
                <a16:creationId xmlns:a16="http://schemas.microsoft.com/office/drawing/2014/main" id="{105410C8-4A39-4893-B40B-468E86173C35}"/>
              </a:ext>
            </a:extLst>
          </p:cNvPr>
          <p:cNvSpPr txBox="1">
            <a:spLocks noChangeArrowheads="1"/>
          </p:cNvSpPr>
          <p:nvPr/>
        </p:nvSpPr>
        <p:spPr bwMode="auto">
          <a:xfrm>
            <a:off x="542611" y="5595762"/>
            <a:ext cx="1097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Tx/>
              <a:buNone/>
            </a:pPr>
            <a:r>
              <a:rPr lang="en-US" altLang="en-US" sz="2400" dirty="0" err="1">
                <a:solidFill>
                  <a:srgbClr val="FF0000"/>
                </a:solidFill>
                <a:latin typeface="Tahoma" panose="020B0604030504040204" pitchFamily="34" charset="0"/>
              </a:rPr>
              <a:t>SampleRTT</a:t>
            </a:r>
            <a:r>
              <a:rPr lang="en-US" altLang="en-US" sz="2400" dirty="0">
                <a:solidFill>
                  <a:srgbClr val="FF0000"/>
                </a:solidFill>
                <a:latin typeface="Tahoma" panose="020B0604030504040204" pitchFamily="34" charset="0"/>
              </a:rPr>
              <a:t> values will fluctuate from segment to segment due to congestion and load on the end systems.</a:t>
            </a:r>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76</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grpSp>
        <p:nvGrpSpPr>
          <p:cNvPr id="6" name="Group 5"/>
          <p:cNvGrpSpPr/>
          <p:nvPr/>
        </p:nvGrpSpPr>
        <p:grpSpPr>
          <a:xfrm>
            <a:off x="605035" y="3491484"/>
            <a:ext cx="11327678" cy="2335659"/>
            <a:chOff x="635138" y="1537841"/>
            <a:chExt cx="11327678" cy="2335659"/>
          </a:xfrm>
        </p:grpSpPr>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3" name="Group 2"/>
          <p:cNvGrpSpPr/>
          <p:nvPr/>
        </p:nvGrpSpPr>
        <p:grpSpPr>
          <a:xfrm>
            <a:off x="635138" y="1499108"/>
            <a:ext cx="11327678" cy="1575593"/>
            <a:chOff x="615611" y="4368241"/>
            <a:chExt cx="11327678" cy="1575593"/>
          </a:xfrm>
        </p:grpSpPr>
        <p:grpSp>
          <p:nvGrpSpPr>
            <p:cNvPr id="4" name="Group 3">
              <a:extLst>
                <a:ext uri="{FF2B5EF4-FFF2-40B4-BE49-F238E27FC236}">
                  <a16:creationId xmlns:a16="http://schemas.microsoft.com/office/drawing/2014/main" id="{32E77073-7604-A04F-8597-12BF5941CCE7}"/>
                </a:ext>
              </a:extLst>
            </p:cNvPr>
            <p:cNvGrpSpPr/>
            <p:nvPr/>
          </p:nvGrpSpPr>
          <p:grpSpPr>
            <a:xfrm>
              <a:off x="1259552" y="50037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15611" y="43682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gr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1392302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not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857076" y="4683243"/>
            <a:ext cx="6315300" cy="1606314"/>
            <a:chOff x="1803400" y="4591050"/>
            <a:chExt cx="6315300"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a:endCxn id="72" idx="0"/>
            </p:cNvCxnSpPr>
            <p:nvPr/>
          </p:nvCxnSpPr>
          <p:spPr>
            <a:xfrm flipV="1">
              <a:off x="6359939" y="5051485"/>
              <a:ext cx="1758761" cy="9219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81</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86</a:t>
            </a:fld>
            <a:endParaRPr lang="en-US" dirty="0"/>
          </a:p>
        </p:txBody>
      </p:sp>
      <p:sp>
        <p:nvSpPr>
          <p:cNvPr id="31" name="TextBox 1">
            <a:extLst>
              <a:ext uri="{FF2B5EF4-FFF2-40B4-BE49-F238E27FC236}">
                <a16:creationId xmlns:a16="http://schemas.microsoft.com/office/drawing/2014/main" id="{05EC09E3-74FC-43CF-AFBA-310443FF8A0C}"/>
              </a:ext>
            </a:extLst>
          </p:cNvPr>
          <p:cNvSpPr txBox="1">
            <a:spLocks noChangeArrowheads="1"/>
          </p:cNvSpPr>
          <p:nvPr/>
        </p:nvSpPr>
        <p:spPr bwMode="auto">
          <a:xfrm>
            <a:off x="1034555" y="5942332"/>
            <a:ext cx="5224201" cy="64633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b="1">
                <a:solidFill>
                  <a:srgbClr val="FF0000"/>
                </a:solidFill>
                <a:latin typeface="Courier New" panose="02070309020205020404" pitchFamily="49" charset="0"/>
                <a:cs typeface="Courier New" panose="02070309020205020404" pitchFamily="49" charset="0"/>
              </a:rPr>
              <a:t>LastByteSent – LastByteAcked &lt;= rwnd</a:t>
            </a:r>
          </a:p>
          <a:p>
            <a:pPr>
              <a:lnSpc>
                <a:spcPct val="100000"/>
              </a:lnSpc>
              <a:spcBef>
                <a:spcPct val="0"/>
              </a:spcBef>
              <a:buClrTx/>
              <a:buSzTx/>
              <a:buFontTx/>
              <a:buNone/>
            </a:pPr>
            <a:endParaRPr lang="en-US" altLang="en-US" sz="1800" b="1">
              <a:solidFill>
                <a:srgbClr val="FF0000"/>
              </a:solidFill>
              <a:latin typeface="Tahoma" panose="020B0604030504040204" pitchFamily="34" charset="0"/>
              <a:cs typeface="Courier New" panose="02070309020205020404" pitchFamily="49" charset="0"/>
            </a:endParaRPr>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5">
            <a:extLst>
              <a:ext uri="{FF2B5EF4-FFF2-40B4-BE49-F238E27FC236}">
                <a16:creationId xmlns:a16="http://schemas.microsoft.com/office/drawing/2014/main" id="{D29C7B41-2CA5-4415-9231-3C077BD16315}"/>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90115" name="Slide Number Placeholder 6">
            <a:extLst>
              <a:ext uri="{FF2B5EF4-FFF2-40B4-BE49-F238E27FC236}">
                <a16:creationId xmlns:a16="http://schemas.microsoft.com/office/drawing/2014/main" id="{0BBF2536-A861-4A6E-BDBF-9F2454AB937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7789C22C-AB38-45CD-A2C4-516D50491616}" type="slidenum">
              <a:rPr lang="en-US" altLang="en-US" sz="1200">
                <a:latin typeface="Tahoma" panose="020B0604030504040204" pitchFamily="34" charset="0"/>
              </a:rPr>
              <a:pPr>
                <a:lnSpc>
                  <a:spcPct val="100000"/>
                </a:lnSpc>
                <a:spcBef>
                  <a:spcPct val="0"/>
                </a:spcBef>
                <a:buClrTx/>
                <a:buSzTx/>
                <a:buFontTx/>
                <a:buNone/>
              </a:pPr>
              <a:t>87</a:t>
            </a:fld>
            <a:endParaRPr lang="en-US" altLang="en-US" sz="1200">
              <a:latin typeface="Tahoma" panose="020B0604030504040204" pitchFamily="34" charset="0"/>
            </a:endParaRPr>
          </a:p>
        </p:txBody>
      </p:sp>
      <p:sp>
        <p:nvSpPr>
          <p:cNvPr id="76804" name="Rectangle 2">
            <a:extLst>
              <a:ext uri="{FF2B5EF4-FFF2-40B4-BE49-F238E27FC236}">
                <a16:creationId xmlns:a16="http://schemas.microsoft.com/office/drawing/2014/main" id="{85DDBD7F-D17C-40DB-A34B-016DAB6E70D4}"/>
              </a:ext>
            </a:extLst>
          </p:cNvPr>
          <p:cNvSpPr>
            <a:spLocks noGrp="1" noChangeArrowheads="1"/>
          </p:cNvSpPr>
          <p:nvPr>
            <p:ph type="title"/>
          </p:nvPr>
        </p:nvSpPr>
        <p:spPr>
          <a:xfrm>
            <a:off x="1865313" y="171451"/>
            <a:ext cx="7772400" cy="974725"/>
          </a:xfrm>
        </p:spPr>
        <p:txBody>
          <a:bodyPr/>
          <a:lstStyle/>
          <a:p>
            <a:pPr>
              <a:defRPr/>
            </a:pPr>
            <a:r>
              <a:rPr lang="en-US">
                <a:ea typeface="ＭＳ Ｐゴシック" charset="0"/>
                <a:cs typeface="+mj-cs"/>
              </a:rPr>
              <a:t>TCP flow control</a:t>
            </a:r>
          </a:p>
        </p:txBody>
      </p:sp>
      <p:pic>
        <p:nvPicPr>
          <p:cNvPr id="90117" name="Picture 51" descr="underline_base">
            <a:extLst>
              <a:ext uri="{FF2B5EF4-FFF2-40B4-BE49-F238E27FC236}">
                <a16:creationId xmlns:a16="http://schemas.microsoft.com/office/drawing/2014/main" id="{056E897C-B0E3-40B8-8603-CE4D6003B8F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76" y="893764"/>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Rectangle 75">
            <a:extLst>
              <a:ext uri="{FF2B5EF4-FFF2-40B4-BE49-F238E27FC236}">
                <a16:creationId xmlns:a16="http://schemas.microsoft.com/office/drawing/2014/main" id="{A9AE29E6-1906-4761-A3A0-CF309668D284}"/>
              </a:ext>
            </a:extLst>
          </p:cNvPr>
          <p:cNvSpPr>
            <a:spLocks noGrp="1" noChangeArrowheads="1"/>
          </p:cNvSpPr>
          <p:nvPr>
            <p:ph type="body" sz="half" idx="2"/>
          </p:nvPr>
        </p:nvSpPr>
        <p:spPr>
          <a:xfrm>
            <a:off x="204186" y="1549401"/>
            <a:ext cx="6757003" cy="4906963"/>
          </a:xfrm>
        </p:spPr>
        <p:txBody>
          <a:bodyPr>
            <a:normAutofit/>
          </a:bodyPr>
          <a:lstStyle/>
          <a:p>
            <a:r>
              <a:rPr lang="en-US" altLang="en-US" sz="2400" dirty="0" err="1">
                <a:solidFill>
                  <a:srgbClr val="FF0000"/>
                </a:solidFill>
              </a:rPr>
              <a:t>LastByteRead</a:t>
            </a:r>
            <a:r>
              <a:rPr lang="en-US" altLang="en-US" sz="2400" dirty="0">
                <a:solidFill>
                  <a:srgbClr val="FF0000"/>
                </a:solidFill>
              </a:rPr>
              <a:t>: </a:t>
            </a:r>
            <a:r>
              <a:rPr lang="en-US" altLang="en-US" sz="2400" dirty="0"/>
              <a:t>data stream read from the buffer</a:t>
            </a:r>
          </a:p>
          <a:p>
            <a:r>
              <a:rPr lang="en-US" altLang="en-US" sz="2400" dirty="0" err="1">
                <a:solidFill>
                  <a:srgbClr val="FF0000"/>
                </a:solidFill>
              </a:rPr>
              <a:t>LastByteRcvd</a:t>
            </a:r>
            <a:r>
              <a:rPr lang="en-US" altLang="en-US" sz="2400" dirty="0">
                <a:solidFill>
                  <a:srgbClr val="FF0000"/>
                </a:solidFill>
              </a:rPr>
              <a:t>: </a:t>
            </a:r>
            <a:r>
              <a:rPr lang="en-US" altLang="en-US" sz="2400" dirty="0"/>
              <a:t>the data stream that has arrived from the network</a:t>
            </a:r>
          </a:p>
          <a:p>
            <a:r>
              <a:rPr lang="en-US" altLang="en-US" sz="2400" dirty="0" err="1"/>
              <a:t>LastByteRcvd</a:t>
            </a:r>
            <a:r>
              <a:rPr lang="en-US" altLang="en-US" sz="2400" dirty="0"/>
              <a:t> – </a:t>
            </a:r>
            <a:r>
              <a:rPr lang="en-US" altLang="en-US" sz="2400" dirty="0" err="1"/>
              <a:t>LastByteRead</a:t>
            </a:r>
            <a:r>
              <a:rPr lang="en-US" altLang="en-US" sz="2400" dirty="0"/>
              <a:t>  &lt;= </a:t>
            </a:r>
            <a:r>
              <a:rPr lang="en-US" altLang="en-US" sz="2400" dirty="0" err="1"/>
              <a:t>RcvBuffer</a:t>
            </a:r>
            <a:endParaRPr lang="en-US" altLang="en-US" sz="2400" dirty="0"/>
          </a:p>
          <a:p>
            <a:r>
              <a:rPr lang="en-US" altLang="en-US" sz="2400" dirty="0"/>
              <a:t>A</a:t>
            </a:r>
          </a:p>
          <a:p>
            <a:r>
              <a:rPr lang="en-US" altLang="en-US" sz="2400" dirty="0"/>
              <a:t>Initially </a:t>
            </a:r>
            <a:r>
              <a:rPr lang="en-US" altLang="en-US" sz="2400" dirty="0" err="1"/>
              <a:t>rwnd</a:t>
            </a:r>
            <a:r>
              <a:rPr lang="en-US" altLang="en-US" sz="2400" dirty="0"/>
              <a:t> = </a:t>
            </a:r>
            <a:r>
              <a:rPr lang="en-US" altLang="en-US" sz="2400" dirty="0" err="1"/>
              <a:t>RcvBuffer</a:t>
            </a:r>
            <a:endParaRPr lang="en-US" altLang="en-US" sz="2400" dirty="0"/>
          </a:p>
          <a:p>
            <a:r>
              <a:rPr lang="en-US" altLang="en-US" sz="2400" dirty="0"/>
              <a:t>A</a:t>
            </a:r>
          </a:p>
          <a:p>
            <a:r>
              <a:rPr lang="en-US" altLang="en-US" sz="2400" dirty="0"/>
              <a:t>Host A to continue to send segments with one data byte when B’s receive window is zero. These segments will be acknowledged by the receiver</a:t>
            </a:r>
          </a:p>
        </p:txBody>
      </p:sp>
      <p:pic>
        <p:nvPicPr>
          <p:cNvPr id="90119" name="Picture 2">
            <a:extLst>
              <a:ext uri="{FF2B5EF4-FFF2-40B4-BE49-F238E27FC236}">
                <a16:creationId xmlns:a16="http://schemas.microsoft.com/office/drawing/2014/main" id="{E83B27C5-D2D0-43B4-8D34-53F0839A2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35" y="1450976"/>
            <a:ext cx="4724046" cy="249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3">
            <a:extLst>
              <a:ext uri="{FF2B5EF4-FFF2-40B4-BE49-F238E27FC236}">
                <a16:creationId xmlns:a16="http://schemas.microsoft.com/office/drawing/2014/main" id="{5464CAE8-1103-47AF-BC2E-847ECFB08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44" y="3333751"/>
            <a:ext cx="6619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4">
            <a:extLst>
              <a:ext uri="{FF2B5EF4-FFF2-40B4-BE49-F238E27FC236}">
                <a16:creationId xmlns:a16="http://schemas.microsoft.com/office/drawing/2014/main" id="{23CA74F2-077D-466D-8E2A-47432BC46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44" y="4214474"/>
            <a:ext cx="4618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2BFEF62-3941-4A1B-80E4-F172456A845F}"/>
              </a:ext>
            </a:extLst>
          </p:cNvPr>
          <p:cNvSpPr/>
          <p:nvPr/>
        </p:nvSpPr>
        <p:spPr>
          <a:xfrm>
            <a:off x="595544" y="3264408"/>
            <a:ext cx="6619875" cy="411480"/>
          </a:xfrm>
          <a:prstGeom prst="rect">
            <a:avLst/>
          </a:prstGeom>
          <a:noFill/>
          <a:ln w="28575">
            <a:solidFill>
              <a:srgbClr val="ED3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52E3D5-C408-4612-ADF6-39C2F4B4A413}"/>
              </a:ext>
            </a:extLst>
          </p:cNvPr>
          <p:cNvSpPr/>
          <p:nvPr/>
        </p:nvSpPr>
        <p:spPr>
          <a:xfrm>
            <a:off x="583352" y="4166616"/>
            <a:ext cx="6619875" cy="411480"/>
          </a:xfrm>
          <a:prstGeom prst="rect">
            <a:avLst/>
          </a:prstGeom>
          <a:noFill/>
          <a:ln w="28575">
            <a:solidFill>
              <a:srgbClr val="ED3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8">
                                            <p:txEl>
                                              <p:pRg st="3" end="3"/>
                                            </p:txEl>
                                          </p:spTgt>
                                        </p:tgtEl>
                                        <p:attrNameLst>
                                          <p:attrName>style.visibility</p:attrName>
                                        </p:attrNameLst>
                                      </p:cBhvr>
                                      <p:to>
                                        <p:strVal val="visible"/>
                                      </p:to>
                                    </p:set>
                                    <p:animEffect transition="in" filter="fade">
                                      <p:cBhvr>
                                        <p:cTn id="7" dur="500"/>
                                        <p:tgtEl>
                                          <p:spTgt spid="9011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a:t>Transport Layer: 3-</a:t>
            </a:r>
            <a:fld id="{C4204591-24BD-A542-B9D5-F8D8A88D2FEE}" type="slidenum">
              <a:rPr lang="en-US" smtClean="0"/>
              <a:pPr/>
              <a:t>9</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 Climbing.</a:t>
              </a:r>
            </a:p>
          </p:txBody>
        </p:sp>
      </p:grpSp>
      <p:sp>
        <p:nvSpPr>
          <p:cNvPr id="14" name="Slide Number Placeholder 2">
            <a:extLst>
              <a:ext uri="{FF2B5EF4-FFF2-40B4-BE49-F238E27FC236}">
                <a16:creationId xmlns:a16="http://schemas.microsoft.com/office/drawing/2014/main" id="{41298F7A-0643-9F47-8207-6B139EFB88B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5">
            <a:extLst>
              <a:ext uri="{FF2B5EF4-FFF2-40B4-BE49-F238E27FC236}">
                <a16:creationId xmlns:a16="http://schemas.microsoft.com/office/drawing/2014/main" id="{414DC8BC-F4FE-4539-92F3-F992EDE97AD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79875" name="Slide Number Placeholder 6">
            <a:extLst>
              <a:ext uri="{FF2B5EF4-FFF2-40B4-BE49-F238E27FC236}">
                <a16:creationId xmlns:a16="http://schemas.microsoft.com/office/drawing/2014/main" id="{69CC2B55-B555-4124-BCF0-E7FC4C4FB659}"/>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2EE421DD-6837-42E0-A0CA-3D9D61451CAC}" type="slidenum">
              <a:rPr lang="en-US" altLang="en-US" sz="1200">
                <a:latin typeface="Tahoma" panose="020B0604030504040204" pitchFamily="34" charset="0"/>
              </a:rPr>
              <a:pPr>
                <a:lnSpc>
                  <a:spcPct val="100000"/>
                </a:lnSpc>
                <a:spcBef>
                  <a:spcPct val="0"/>
                </a:spcBef>
                <a:buClrTx/>
                <a:buSzTx/>
                <a:buFontTx/>
                <a:buNone/>
              </a:pPr>
              <a:t>91</a:t>
            </a:fld>
            <a:endParaRPr lang="en-US" altLang="en-US" sz="1200">
              <a:latin typeface="Tahoma" panose="020B0604030504040204" pitchFamily="34" charset="0"/>
            </a:endParaRPr>
          </a:p>
        </p:txBody>
      </p:sp>
      <p:sp>
        <p:nvSpPr>
          <p:cNvPr id="82948" name="Rectangle 3">
            <a:extLst>
              <a:ext uri="{FF2B5EF4-FFF2-40B4-BE49-F238E27FC236}">
                <a16:creationId xmlns:a16="http://schemas.microsoft.com/office/drawing/2014/main" id="{26173DF8-08C4-4FCF-8B23-FB9C8DD42C47}"/>
              </a:ext>
            </a:extLst>
          </p:cNvPr>
          <p:cNvSpPr>
            <a:spLocks noGrp="1" noChangeArrowheads="1"/>
          </p:cNvSpPr>
          <p:nvPr>
            <p:ph type="title"/>
          </p:nvPr>
        </p:nvSpPr>
        <p:spPr>
          <a:xfrm>
            <a:off x="2024064" y="166688"/>
            <a:ext cx="5356225" cy="849312"/>
          </a:xfrm>
        </p:spPr>
        <p:txBody>
          <a:bodyPr/>
          <a:lstStyle/>
          <a:p>
            <a:pPr>
              <a:defRPr/>
            </a:pPr>
            <a:r>
              <a:rPr lang="en-US" sz="3600">
                <a:ea typeface="ＭＳ Ｐゴシック" charset="0"/>
              </a:rPr>
              <a:t>TCP 3-way handshake: FSM</a:t>
            </a:r>
            <a:endParaRPr lang="en-US">
              <a:ea typeface="ＭＳ Ｐゴシック" charset="0"/>
              <a:cs typeface="+mj-cs"/>
            </a:endParaRPr>
          </a:p>
        </p:txBody>
      </p:sp>
      <p:pic>
        <p:nvPicPr>
          <p:cNvPr id="79877" name="Picture 40" descr="underline_base">
            <a:extLst>
              <a:ext uri="{FF2B5EF4-FFF2-40B4-BE49-F238E27FC236}">
                <a16:creationId xmlns:a16="http://schemas.microsoft.com/office/drawing/2014/main" id="{F3D1091A-A16D-468B-9236-A1756FD854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1" y="827089"/>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8" name="Group 47">
            <a:extLst>
              <a:ext uri="{FF2B5EF4-FFF2-40B4-BE49-F238E27FC236}">
                <a16:creationId xmlns:a16="http://schemas.microsoft.com/office/drawing/2014/main" id="{A749B0A1-5762-4980-AA1D-BEC43B62C943}"/>
              </a:ext>
            </a:extLst>
          </p:cNvPr>
          <p:cNvGrpSpPr>
            <a:grpSpLocks/>
          </p:cNvGrpSpPr>
          <p:nvPr/>
        </p:nvGrpSpPr>
        <p:grpSpPr bwMode="auto">
          <a:xfrm>
            <a:off x="5214938" y="1246189"/>
            <a:ext cx="876300" cy="827087"/>
            <a:chOff x="1778" y="1720"/>
            <a:chExt cx="722" cy="642"/>
          </a:xfrm>
        </p:grpSpPr>
        <p:sp>
          <p:nvSpPr>
            <p:cNvPr id="79916" name="Oval 41">
              <a:extLst>
                <a:ext uri="{FF2B5EF4-FFF2-40B4-BE49-F238E27FC236}">
                  <a16:creationId xmlns:a16="http://schemas.microsoft.com/office/drawing/2014/main" id="{02D2BD41-5D22-447C-82AF-0EB873E9B424}"/>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7" name="Oval 42">
              <a:extLst>
                <a:ext uri="{FF2B5EF4-FFF2-40B4-BE49-F238E27FC236}">
                  <a16:creationId xmlns:a16="http://schemas.microsoft.com/office/drawing/2014/main" id="{32063ABF-177A-4A39-BE12-1A017CB124F9}"/>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79" name="Text Box 43">
            <a:extLst>
              <a:ext uri="{FF2B5EF4-FFF2-40B4-BE49-F238E27FC236}">
                <a16:creationId xmlns:a16="http://schemas.microsoft.com/office/drawing/2014/main" id="{F2C79967-A198-46D1-AFAE-CD7D87F65AAB}"/>
              </a:ext>
            </a:extLst>
          </p:cNvPr>
          <p:cNvSpPr txBox="1">
            <a:spLocks noChangeArrowheads="1"/>
          </p:cNvSpPr>
          <p:nvPr/>
        </p:nvSpPr>
        <p:spPr bwMode="auto">
          <a:xfrm>
            <a:off x="5210175" y="1466851"/>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closed</a:t>
            </a:r>
          </a:p>
        </p:txBody>
      </p:sp>
      <p:sp>
        <p:nvSpPr>
          <p:cNvPr id="79880" name="Text Box 46">
            <a:extLst>
              <a:ext uri="{FF2B5EF4-FFF2-40B4-BE49-F238E27FC236}">
                <a16:creationId xmlns:a16="http://schemas.microsoft.com/office/drawing/2014/main" id="{F09903BC-F0A5-4592-BA86-C60571B23C41}"/>
              </a:ext>
            </a:extLst>
          </p:cNvPr>
          <p:cNvSpPr txBox="1">
            <a:spLocks noChangeArrowheads="1"/>
          </p:cNvSpPr>
          <p:nvPr/>
        </p:nvSpPr>
        <p:spPr bwMode="auto">
          <a:xfrm>
            <a:off x="5121276" y="2498726"/>
            <a:ext cx="34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Symbol" panose="05050102010706020507" pitchFamily="18" charset="2"/>
              </a:rPr>
              <a:t>L</a:t>
            </a:r>
          </a:p>
        </p:txBody>
      </p:sp>
      <p:grpSp>
        <p:nvGrpSpPr>
          <p:cNvPr id="79881" name="Group 48">
            <a:extLst>
              <a:ext uri="{FF2B5EF4-FFF2-40B4-BE49-F238E27FC236}">
                <a16:creationId xmlns:a16="http://schemas.microsoft.com/office/drawing/2014/main" id="{6C1E3134-7EB0-4B69-B287-EE190F026CFF}"/>
              </a:ext>
            </a:extLst>
          </p:cNvPr>
          <p:cNvGrpSpPr>
            <a:grpSpLocks/>
          </p:cNvGrpSpPr>
          <p:nvPr/>
        </p:nvGrpSpPr>
        <p:grpSpPr bwMode="auto">
          <a:xfrm>
            <a:off x="5176838" y="3175000"/>
            <a:ext cx="876300" cy="827088"/>
            <a:chOff x="1778" y="1720"/>
            <a:chExt cx="722" cy="642"/>
          </a:xfrm>
        </p:grpSpPr>
        <p:sp>
          <p:nvSpPr>
            <p:cNvPr id="79914" name="Oval 49">
              <a:extLst>
                <a:ext uri="{FF2B5EF4-FFF2-40B4-BE49-F238E27FC236}">
                  <a16:creationId xmlns:a16="http://schemas.microsoft.com/office/drawing/2014/main" id="{BF20B619-381F-41C1-8512-DD20C012E9B4}"/>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5" name="Oval 50">
              <a:extLst>
                <a:ext uri="{FF2B5EF4-FFF2-40B4-BE49-F238E27FC236}">
                  <a16:creationId xmlns:a16="http://schemas.microsoft.com/office/drawing/2014/main" id="{DA154899-179B-480A-A6FE-F7219C4A6EE3}"/>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2" name="Text Box 51">
            <a:extLst>
              <a:ext uri="{FF2B5EF4-FFF2-40B4-BE49-F238E27FC236}">
                <a16:creationId xmlns:a16="http://schemas.microsoft.com/office/drawing/2014/main" id="{7C9E739E-BEA1-4892-9A97-CBDD8997B742}"/>
              </a:ext>
            </a:extLst>
          </p:cNvPr>
          <p:cNvSpPr txBox="1">
            <a:spLocks noChangeArrowheads="1"/>
          </p:cNvSpPr>
          <p:nvPr/>
        </p:nvSpPr>
        <p:spPr bwMode="auto">
          <a:xfrm>
            <a:off x="5235575" y="33956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listen</a:t>
            </a:r>
          </a:p>
        </p:txBody>
      </p:sp>
      <p:grpSp>
        <p:nvGrpSpPr>
          <p:cNvPr id="79883" name="Group 52">
            <a:extLst>
              <a:ext uri="{FF2B5EF4-FFF2-40B4-BE49-F238E27FC236}">
                <a16:creationId xmlns:a16="http://schemas.microsoft.com/office/drawing/2014/main" id="{78CB10F2-D212-48EA-AF91-3516006007B8}"/>
              </a:ext>
            </a:extLst>
          </p:cNvPr>
          <p:cNvGrpSpPr>
            <a:grpSpLocks/>
          </p:cNvGrpSpPr>
          <p:nvPr/>
        </p:nvGrpSpPr>
        <p:grpSpPr bwMode="auto">
          <a:xfrm>
            <a:off x="3167063" y="4227514"/>
            <a:ext cx="876300" cy="827087"/>
            <a:chOff x="1778" y="1720"/>
            <a:chExt cx="722" cy="642"/>
          </a:xfrm>
        </p:grpSpPr>
        <p:sp>
          <p:nvSpPr>
            <p:cNvPr id="79912" name="Oval 53">
              <a:extLst>
                <a:ext uri="{FF2B5EF4-FFF2-40B4-BE49-F238E27FC236}">
                  <a16:creationId xmlns:a16="http://schemas.microsoft.com/office/drawing/2014/main" id="{1F02361E-7C93-465B-ACC6-752C9B583E30}"/>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3" name="Oval 54">
              <a:extLst>
                <a:ext uri="{FF2B5EF4-FFF2-40B4-BE49-F238E27FC236}">
                  <a16:creationId xmlns:a16="http://schemas.microsoft.com/office/drawing/2014/main" id="{284295FA-E648-4851-A512-7B7F5D283509}"/>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4" name="Text Box 55">
            <a:extLst>
              <a:ext uri="{FF2B5EF4-FFF2-40B4-BE49-F238E27FC236}">
                <a16:creationId xmlns:a16="http://schemas.microsoft.com/office/drawing/2014/main" id="{B5AD29FF-E5AE-4975-BC87-6352946108F9}"/>
              </a:ext>
            </a:extLst>
          </p:cNvPr>
          <p:cNvSpPr txBox="1">
            <a:spLocks noChangeArrowheads="1"/>
          </p:cNvSpPr>
          <p:nvPr/>
        </p:nvSpPr>
        <p:spPr bwMode="auto">
          <a:xfrm>
            <a:off x="3254999" y="4425951"/>
            <a:ext cx="65915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SYN</a:t>
            </a:r>
          </a:p>
          <a:p>
            <a:pPr algn="ctr">
              <a:lnSpc>
                <a:spcPct val="80000"/>
              </a:lnSpc>
              <a:spcBef>
                <a:spcPct val="0"/>
              </a:spcBef>
              <a:buClrTx/>
              <a:buSzTx/>
              <a:buFontTx/>
              <a:buNone/>
            </a:pPr>
            <a:r>
              <a:rPr lang="en-US" altLang="en-US" sz="1800">
                <a:latin typeface="Arial" panose="020B0604020202020204" pitchFamily="34" charset="0"/>
              </a:rPr>
              <a:t>rcvd</a:t>
            </a:r>
          </a:p>
        </p:txBody>
      </p:sp>
      <p:grpSp>
        <p:nvGrpSpPr>
          <p:cNvPr id="79885" name="Group 56">
            <a:extLst>
              <a:ext uri="{FF2B5EF4-FFF2-40B4-BE49-F238E27FC236}">
                <a16:creationId xmlns:a16="http://schemas.microsoft.com/office/drawing/2014/main" id="{F812F8DC-564D-4C62-9813-087D445608E1}"/>
              </a:ext>
            </a:extLst>
          </p:cNvPr>
          <p:cNvGrpSpPr>
            <a:grpSpLocks/>
          </p:cNvGrpSpPr>
          <p:nvPr/>
        </p:nvGrpSpPr>
        <p:grpSpPr bwMode="auto">
          <a:xfrm>
            <a:off x="6643688" y="4189414"/>
            <a:ext cx="876300" cy="827087"/>
            <a:chOff x="1778" y="1720"/>
            <a:chExt cx="722" cy="642"/>
          </a:xfrm>
        </p:grpSpPr>
        <p:sp>
          <p:nvSpPr>
            <p:cNvPr id="79910" name="Oval 57">
              <a:extLst>
                <a:ext uri="{FF2B5EF4-FFF2-40B4-BE49-F238E27FC236}">
                  <a16:creationId xmlns:a16="http://schemas.microsoft.com/office/drawing/2014/main" id="{D8D186BF-214A-4646-A588-097A04DF956D}"/>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1" name="Oval 58">
              <a:extLst>
                <a:ext uri="{FF2B5EF4-FFF2-40B4-BE49-F238E27FC236}">
                  <a16:creationId xmlns:a16="http://schemas.microsoft.com/office/drawing/2014/main" id="{66BA02F2-6E36-4766-AC84-3BA680EC5085}"/>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6" name="Text Box 59">
            <a:extLst>
              <a:ext uri="{FF2B5EF4-FFF2-40B4-BE49-F238E27FC236}">
                <a16:creationId xmlns:a16="http://schemas.microsoft.com/office/drawing/2014/main" id="{02475A00-2ED4-4501-ADE0-B1F7E0E811ED}"/>
              </a:ext>
            </a:extLst>
          </p:cNvPr>
          <p:cNvSpPr txBox="1">
            <a:spLocks noChangeArrowheads="1"/>
          </p:cNvSpPr>
          <p:nvPr/>
        </p:nvSpPr>
        <p:spPr bwMode="auto">
          <a:xfrm>
            <a:off x="6731624" y="4387851"/>
            <a:ext cx="65915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SYN</a:t>
            </a:r>
          </a:p>
          <a:p>
            <a:pPr algn="ctr">
              <a:lnSpc>
                <a:spcPct val="80000"/>
              </a:lnSpc>
              <a:spcBef>
                <a:spcPct val="0"/>
              </a:spcBef>
              <a:buClrTx/>
              <a:buSzTx/>
              <a:buFontTx/>
              <a:buNone/>
            </a:pPr>
            <a:r>
              <a:rPr lang="en-US" altLang="en-US" sz="1800">
                <a:latin typeface="Arial" panose="020B0604020202020204" pitchFamily="34" charset="0"/>
              </a:rPr>
              <a:t>sent</a:t>
            </a:r>
          </a:p>
        </p:txBody>
      </p:sp>
      <p:grpSp>
        <p:nvGrpSpPr>
          <p:cNvPr id="79887" name="Group 60">
            <a:extLst>
              <a:ext uri="{FF2B5EF4-FFF2-40B4-BE49-F238E27FC236}">
                <a16:creationId xmlns:a16="http://schemas.microsoft.com/office/drawing/2014/main" id="{F3D0BDD0-B5CD-4D53-BE4F-570D7C686FF6}"/>
              </a:ext>
            </a:extLst>
          </p:cNvPr>
          <p:cNvGrpSpPr>
            <a:grpSpLocks/>
          </p:cNvGrpSpPr>
          <p:nvPr/>
        </p:nvGrpSpPr>
        <p:grpSpPr bwMode="auto">
          <a:xfrm>
            <a:off x="5210175" y="5060950"/>
            <a:ext cx="876300" cy="827088"/>
            <a:chOff x="1778" y="1720"/>
            <a:chExt cx="722" cy="642"/>
          </a:xfrm>
        </p:grpSpPr>
        <p:sp>
          <p:nvSpPr>
            <p:cNvPr id="79908" name="Oval 61">
              <a:extLst>
                <a:ext uri="{FF2B5EF4-FFF2-40B4-BE49-F238E27FC236}">
                  <a16:creationId xmlns:a16="http://schemas.microsoft.com/office/drawing/2014/main" id="{B1A851A4-EA41-4767-9E12-DE49C7864533}"/>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09" name="Oval 62">
              <a:extLst>
                <a:ext uri="{FF2B5EF4-FFF2-40B4-BE49-F238E27FC236}">
                  <a16:creationId xmlns:a16="http://schemas.microsoft.com/office/drawing/2014/main" id="{5FE61A6F-BC99-4625-8EF7-4E1A0B7694D7}"/>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8" name="Text Box 63">
            <a:extLst>
              <a:ext uri="{FF2B5EF4-FFF2-40B4-BE49-F238E27FC236}">
                <a16:creationId xmlns:a16="http://schemas.microsoft.com/office/drawing/2014/main" id="{E15FFAEA-0DDD-4A8A-9E71-165E9C24979B}"/>
              </a:ext>
            </a:extLst>
          </p:cNvPr>
          <p:cNvSpPr txBox="1">
            <a:spLocks noChangeArrowheads="1"/>
          </p:cNvSpPr>
          <p:nvPr/>
        </p:nvSpPr>
        <p:spPr bwMode="auto">
          <a:xfrm>
            <a:off x="5172075" y="5348288"/>
            <a:ext cx="9334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ESTAB</a:t>
            </a:r>
          </a:p>
        </p:txBody>
      </p:sp>
      <p:sp>
        <p:nvSpPr>
          <p:cNvPr id="79889" name="Text Box 66">
            <a:extLst>
              <a:ext uri="{FF2B5EF4-FFF2-40B4-BE49-F238E27FC236}">
                <a16:creationId xmlns:a16="http://schemas.microsoft.com/office/drawing/2014/main" id="{7CE1864B-6653-49B5-8131-E43F0D792450}"/>
              </a:ext>
            </a:extLst>
          </p:cNvPr>
          <p:cNvSpPr txBox="1">
            <a:spLocks noChangeArrowheads="1"/>
          </p:cNvSpPr>
          <p:nvPr/>
        </p:nvSpPr>
        <p:spPr bwMode="auto">
          <a:xfrm>
            <a:off x="7050088" y="2687639"/>
            <a:ext cx="28940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b="1">
                <a:latin typeface="Courier New" panose="02070309020205020404" pitchFamily="49" charset="0"/>
              </a:rPr>
              <a:t>Socket clientSocket =   </a:t>
            </a:r>
          </a:p>
          <a:p>
            <a:pPr>
              <a:lnSpc>
                <a:spcPct val="100000"/>
              </a:lnSpc>
              <a:spcBef>
                <a:spcPct val="0"/>
              </a:spcBef>
              <a:buClrTx/>
              <a:buSzTx/>
              <a:buFontTx/>
              <a:buNone/>
            </a:pPr>
            <a:r>
              <a:rPr lang="en-US" altLang="en-US" sz="1200" b="1">
                <a:latin typeface="Courier New" panose="02070309020205020404" pitchFamily="49" charset="0"/>
              </a:rPr>
              <a:t>  newSocket("hostname","port number");</a:t>
            </a:r>
          </a:p>
        </p:txBody>
      </p:sp>
      <p:sp>
        <p:nvSpPr>
          <p:cNvPr id="79890" name="Line 67">
            <a:extLst>
              <a:ext uri="{FF2B5EF4-FFF2-40B4-BE49-F238E27FC236}">
                <a16:creationId xmlns:a16="http://schemas.microsoft.com/office/drawing/2014/main" id="{AF2EE775-3DA7-422F-BEAB-0BB62CE636C6}"/>
              </a:ext>
            </a:extLst>
          </p:cNvPr>
          <p:cNvSpPr>
            <a:spLocks noChangeShapeType="1"/>
          </p:cNvSpPr>
          <p:nvPr/>
        </p:nvSpPr>
        <p:spPr bwMode="auto">
          <a:xfrm>
            <a:off x="7180264" y="3317875"/>
            <a:ext cx="2528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1" name="Text Box 68">
            <a:extLst>
              <a:ext uri="{FF2B5EF4-FFF2-40B4-BE49-F238E27FC236}">
                <a16:creationId xmlns:a16="http://schemas.microsoft.com/office/drawing/2014/main" id="{3CA34212-74C0-4C81-B888-F8FA062DC991}"/>
              </a:ext>
            </a:extLst>
          </p:cNvPr>
          <p:cNvSpPr txBox="1">
            <a:spLocks noChangeArrowheads="1"/>
          </p:cNvSpPr>
          <p:nvPr/>
        </p:nvSpPr>
        <p:spPr bwMode="auto">
          <a:xfrm>
            <a:off x="7145338" y="3351213"/>
            <a:ext cx="1262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SYN(seq=x)</a:t>
            </a:r>
          </a:p>
        </p:txBody>
      </p:sp>
      <p:sp>
        <p:nvSpPr>
          <p:cNvPr id="79892" name="Freeform 69">
            <a:extLst>
              <a:ext uri="{FF2B5EF4-FFF2-40B4-BE49-F238E27FC236}">
                <a16:creationId xmlns:a16="http://schemas.microsoft.com/office/drawing/2014/main" id="{2459BED9-6386-4940-B8DE-DA9717DD2100}"/>
              </a:ext>
            </a:extLst>
          </p:cNvPr>
          <p:cNvSpPr>
            <a:spLocks/>
          </p:cNvSpPr>
          <p:nvPr/>
        </p:nvSpPr>
        <p:spPr bwMode="auto">
          <a:xfrm>
            <a:off x="6107113" y="1727201"/>
            <a:ext cx="914400" cy="2384425"/>
          </a:xfrm>
          <a:custGeom>
            <a:avLst/>
            <a:gdLst>
              <a:gd name="T0" fmla="*/ 0 w 576"/>
              <a:gd name="T1" fmla="*/ 0 h 1138"/>
              <a:gd name="T2" fmla="*/ 2147483646 w 576"/>
              <a:gd name="T3" fmla="*/ 0 h 1138"/>
              <a:gd name="T4" fmla="*/ 2147483646 w 576"/>
              <a:gd name="T5" fmla="*/ 2147483646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893" name="Line 70">
            <a:extLst>
              <a:ext uri="{FF2B5EF4-FFF2-40B4-BE49-F238E27FC236}">
                <a16:creationId xmlns:a16="http://schemas.microsoft.com/office/drawing/2014/main" id="{EF7AEAC7-69AB-4AAA-B420-70210D933E2D}"/>
              </a:ext>
            </a:extLst>
          </p:cNvPr>
          <p:cNvSpPr>
            <a:spLocks noChangeShapeType="1"/>
          </p:cNvSpPr>
          <p:nvPr/>
        </p:nvSpPr>
        <p:spPr bwMode="auto">
          <a:xfrm>
            <a:off x="5599113" y="2133600"/>
            <a:ext cx="0" cy="101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9894" name="Text Box 71">
            <a:extLst>
              <a:ext uri="{FF2B5EF4-FFF2-40B4-BE49-F238E27FC236}">
                <a16:creationId xmlns:a16="http://schemas.microsoft.com/office/drawing/2014/main" id="{13AAC328-8C51-4C7B-9C8F-A38D21943F5E}"/>
              </a:ext>
            </a:extLst>
          </p:cNvPr>
          <p:cNvSpPr txBox="1">
            <a:spLocks noChangeArrowheads="1"/>
          </p:cNvSpPr>
          <p:nvPr/>
        </p:nvSpPr>
        <p:spPr bwMode="auto">
          <a:xfrm>
            <a:off x="3048000" y="2074863"/>
            <a:ext cx="257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b="1">
                <a:latin typeface="Courier New" panose="02070309020205020404" pitchFamily="49" charset="0"/>
              </a:rPr>
              <a:t>Socket connectionSocket = welcomeSocket.accept();</a:t>
            </a:r>
          </a:p>
        </p:txBody>
      </p:sp>
      <p:sp>
        <p:nvSpPr>
          <p:cNvPr id="79895" name="Line 72">
            <a:extLst>
              <a:ext uri="{FF2B5EF4-FFF2-40B4-BE49-F238E27FC236}">
                <a16:creationId xmlns:a16="http://schemas.microsoft.com/office/drawing/2014/main" id="{CA45B5D1-DF83-4D4B-ADD0-1B74DA89157A}"/>
              </a:ext>
            </a:extLst>
          </p:cNvPr>
          <p:cNvSpPr>
            <a:spLocks noChangeShapeType="1"/>
          </p:cNvSpPr>
          <p:nvPr/>
        </p:nvSpPr>
        <p:spPr bwMode="auto">
          <a:xfrm>
            <a:off x="3406776" y="2522538"/>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6" name="Freeform 73">
            <a:extLst>
              <a:ext uri="{FF2B5EF4-FFF2-40B4-BE49-F238E27FC236}">
                <a16:creationId xmlns:a16="http://schemas.microsoft.com/office/drawing/2014/main" id="{6A2C0C3B-0DA4-468D-B3AD-8349541FB663}"/>
              </a:ext>
            </a:extLst>
          </p:cNvPr>
          <p:cNvSpPr>
            <a:spLocks/>
          </p:cNvSpPr>
          <p:nvPr/>
        </p:nvSpPr>
        <p:spPr bwMode="auto">
          <a:xfrm>
            <a:off x="3575051" y="3836988"/>
            <a:ext cx="1579563"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897" name="Text Box 74">
            <a:extLst>
              <a:ext uri="{FF2B5EF4-FFF2-40B4-BE49-F238E27FC236}">
                <a16:creationId xmlns:a16="http://schemas.microsoft.com/office/drawing/2014/main" id="{657EE511-B006-4850-9333-CFF5562AA1CA}"/>
              </a:ext>
            </a:extLst>
          </p:cNvPr>
          <p:cNvSpPr txBox="1">
            <a:spLocks noChangeArrowheads="1"/>
          </p:cNvSpPr>
          <p:nvPr/>
        </p:nvSpPr>
        <p:spPr bwMode="auto">
          <a:xfrm>
            <a:off x="3309938" y="2838450"/>
            <a:ext cx="804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SYN(x)</a:t>
            </a:r>
          </a:p>
        </p:txBody>
      </p:sp>
      <p:sp>
        <p:nvSpPr>
          <p:cNvPr id="79898" name="Line 75">
            <a:extLst>
              <a:ext uri="{FF2B5EF4-FFF2-40B4-BE49-F238E27FC236}">
                <a16:creationId xmlns:a16="http://schemas.microsoft.com/office/drawing/2014/main" id="{62F5B5B4-8781-4A12-A4DB-C29CC6D5075B}"/>
              </a:ext>
            </a:extLst>
          </p:cNvPr>
          <p:cNvSpPr>
            <a:spLocks noChangeShapeType="1"/>
          </p:cNvSpPr>
          <p:nvPr/>
        </p:nvSpPr>
        <p:spPr bwMode="auto">
          <a:xfrm>
            <a:off x="2770189" y="3136900"/>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9" name="Text Box 76">
            <a:extLst>
              <a:ext uri="{FF2B5EF4-FFF2-40B4-BE49-F238E27FC236}">
                <a16:creationId xmlns:a16="http://schemas.microsoft.com/office/drawing/2014/main" id="{F112F166-BB18-4938-AE88-9B8F6E05DEFB}"/>
              </a:ext>
            </a:extLst>
          </p:cNvPr>
          <p:cNvSpPr txBox="1">
            <a:spLocks noChangeArrowheads="1"/>
          </p:cNvSpPr>
          <p:nvPr/>
        </p:nvSpPr>
        <p:spPr bwMode="auto">
          <a:xfrm>
            <a:off x="2454276" y="2989263"/>
            <a:ext cx="2606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SYNACK(seq=y,ACKnum=x+1)</a:t>
            </a:r>
          </a:p>
          <a:p>
            <a:pPr algn="ctr">
              <a:lnSpc>
                <a:spcPct val="90000"/>
              </a:lnSpc>
              <a:spcBef>
                <a:spcPct val="0"/>
              </a:spcBef>
              <a:buClrTx/>
              <a:buSzTx/>
              <a:buFontTx/>
              <a:buNone/>
            </a:pPr>
            <a:r>
              <a:rPr lang="en-US" altLang="en-US" sz="1400">
                <a:latin typeface="Tahoma" panose="020B0604030504040204" pitchFamily="34" charset="0"/>
              </a:rPr>
              <a:t>create new socket for </a:t>
            </a:r>
          </a:p>
          <a:p>
            <a:pPr algn="ctr">
              <a:lnSpc>
                <a:spcPct val="90000"/>
              </a:lnSpc>
              <a:spcBef>
                <a:spcPct val="0"/>
              </a:spcBef>
              <a:buClrTx/>
              <a:buSzTx/>
              <a:buFontTx/>
              <a:buNone/>
            </a:pPr>
            <a:r>
              <a:rPr lang="en-US" altLang="en-US" sz="1400">
                <a:latin typeface="Tahoma" panose="020B0604030504040204" pitchFamily="34" charset="0"/>
              </a:rPr>
              <a:t>communication back to client</a:t>
            </a:r>
          </a:p>
        </p:txBody>
      </p:sp>
      <p:sp>
        <p:nvSpPr>
          <p:cNvPr id="79900" name="Freeform 77">
            <a:extLst>
              <a:ext uri="{FF2B5EF4-FFF2-40B4-BE49-F238E27FC236}">
                <a16:creationId xmlns:a16="http://schemas.microsoft.com/office/drawing/2014/main" id="{94115F7E-8278-44FE-A1ED-7D2E782DFC33}"/>
              </a:ext>
            </a:extLst>
          </p:cNvPr>
          <p:cNvSpPr>
            <a:spLocks/>
          </p:cNvSpPr>
          <p:nvPr/>
        </p:nvSpPr>
        <p:spPr bwMode="auto">
          <a:xfrm flipV="1">
            <a:off x="3570288" y="5076826"/>
            <a:ext cx="1579562" cy="373063"/>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901" name="Freeform 78">
            <a:extLst>
              <a:ext uri="{FF2B5EF4-FFF2-40B4-BE49-F238E27FC236}">
                <a16:creationId xmlns:a16="http://schemas.microsoft.com/office/drawing/2014/main" id="{E6FE60AA-35CA-44B7-8989-4860B5CA91C3}"/>
              </a:ext>
            </a:extLst>
          </p:cNvPr>
          <p:cNvSpPr>
            <a:spLocks/>
          </p:cNvSpPr>
          <p:nvPr/>
        </p:nvSpPr>
        <p:spPr bwMode="auto">
          <a:xfrm flipH="1" flipV="1">
            <a:off x="6137275" y="5094288"/>
            <a:ext cx="947738"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902" name="Text Box 79">
            <a:extLst>
              <a:ext uri="{FF2B5EF4-FFF2-40B4-BE49-F238E27FC236}">
                <a16:creationId xmlns:a16="http://schemas.microsoft.com/office/drawing/2014/main" id="{67EA2627-F70D-4293-A09B-E64C63E3EA0B}"/>
              </a:ext>
            </a:extLst>
          </p:cNvPr>
          <p:cNvSpPr txBox="1">
            <a:spLocks noChangeArrowheads="1"/>
          </p:cNvSpPr>
          <p:nvPr/>
        </p:nvSpPr>
        <p:spPr bwMode="auto">
          <a:xfrm>
            <a:off x="7128439" y="4970463"/>
            <a:ext cx="26150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SYNACK(seq=y,ACKnum=x+1)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3" name="Line 80">
            <a:extLst>
              <a:ext uri="{FF2B5EF4-FFF2-40B4-BE49-F238E27FC236}">
                <a16:creationId xmlns:a16="http://schemas.microsoft.com/office/drawing/2014/main" id="{CF55B4C0-8603-435D-8154-0EC788A3091A}"/>
              </a:ext>
            </a:extLst>
          </p:cNvPr>
          <p:cNvSpPr>
            <a:spLocks noChangeShapeType="1"/>
          </p:cNvSpPr>
          <p:nvPr/>
        </p:nvSpPr>
        <p:spPr bwMode="auto">
          <a:xfrm>
            <a:off x="7242175" y="5435600"/>
            <a:ext cx="2528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4" name="Text Box 81">
            <a:extLst>
              <a:ext uri="{FF2B5EF4-FFF2-40B4-BE49-F238E27FC236}">
                <a16:creationId xmlns:a16="http://schemas.microsoft.com/office/drawing/2014/main" id="{DA1249E7-E1DF-4301-8691-2921F0877630}"/>
              </a:ext>
            </a:extLst>
          </p:cNvPr>
          <p:cNvSpPr txBox="1">
            <a:spLocks noChangeArrowheads="1"/>
          </p:cNvSpPr>
          <p:nvPr/>
        </p:nvSpPr>
        <p:spPr bwMode="auto">
          <a:xfrm>
            <a:off x="7534335" y="5248275"/>
            <a:ext cx="176041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ACK(ACKnum=y+1)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5" name="Line 82">
            <a:extLst>
              <a:ext uri="{FF2B5EF4-FFF2-40B4-BE49-F238E27FC236}">
                <a16:creationId xmlns:a16="http://schemas.microsoft.com/office/drawing/2014/main" id="{EE50DD4B-BE4B-457C-B017-37D7B86D7B42}"/>
              </a:ext>
            </a:extLst>
          </p:cNvPr>
          <p:cNvSpPr>
            <a:spLocks noChangeShapeType="1"/>
          </p:cNvSpPr>
          <p:nvPr/>
        </p:nvSpPr>
        <p:spPr bwMode="auto">
          <a:xfrm>
            <a:off x="2373314" y="5822950"/>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6" name="Text Box 83">
            <a:extLst>
              <a:ext uri="{FF2B5EF4-FFF2-40B4-BE49-F238E27FC236}">
                <a16:creationId xmlns:a16="http://schemas.microsoft.com/office/drawing/2014/main" id="{C2702815-389C-4584-BE8A-E596822E8B74}"/>
              </a:ext>
            </a:extLst>
          </p:cNvPr>
          <p:cNvSpPr txBox="1">
            <a:spLocks noChangeArrowheads="1"/>
          </p:cNvSpPr>
          <p:nvPr/>
        </p:nvSpPr>
        <p:spPr bwMode="auto">
          <a:xfrm>
            <a:off x="2425760" y="5356225"/>
            <a:ext cx="176041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ACK(ACKnum=y+1)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7" name="Text Box 84">
            <a:extLst>
              <a:ext uri="{FF2B5EF4-FFF2-40B4-BE49-F238E27FC236}">
                <a16:creationId xmlns:a16="http://schemas.microsoft.com/office/drawing/2014/main" id="{C8B870A2-BC07-4FAA-9612-BF290A2E2A60}"/>
              </a:ext>
            </a:extLst>
          </p:cNvPr>
          <p:cNvSpPr txBox="1">
            <a:spLocks noChangeArrowheads="1"/>
          </p:cNvSpPr>
          <p:nvPr/>
        </p:nvSpPr>
        <p:spPr bwMode="auto">
          <a:xfrm>
            <a:off x="3084513" y="5788026"/>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Symbol" panose="05050102010706020507" pitchFamily="18" charset="2"/>
              </a:rPr>
              <a:t>L</a:t>
            </a:r>
          </a:p>
        </p:txBody>
      </p:sp>
    </p:spTree>
    <p:extLst>
      <p:ext uri="{BB962C8B-B14F-4D97-AF65-F5344CB8AC3E}">
        <p14:creationId xmlns:p14="http://schemas.microsoft.com/office/powerpoint/2010/main" val="1226932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5">
            <a:extLst>
              <a:ext uri="{FF2B5EF4-FFF2-40B4-BE49-F238E27FC236}">
                <a16:creationId xmlns:a16="http://schemas.microsoft.com/office/drawing/2014/main" id="{F68D8B48-D82F-4041-86DC-C11C1D65D95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81923" name="Slide Number Placeholder 6">
            <a:extLst>
              <a:ext uri="{FF2B5EF4-FFF2-40B4-BE49-F238E27FC236}">
                <a16:creationId xmlns:a16="http://schemas.microsoft.com/office/drawing/2014/main" id="{8E147EA5-0698-4463-81C3-77E1FA2F2CA6}"/>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A7DB2628-9613-4F8B-92A0-00313045453F}" type="slidenum">
              <a:rPr lang="en-US" altLang="en-US" sz="1200">
                <a:latin typeface="Tahoma" panose="020B0604030504040204" pitchFamily="34" charset="0"/>
              </a:rPr>
              <a:pPr>
                <a:lnSpc>
                  <a:spcPct val="100000"/>
                </a:lnSpc>
                <a:spcBef>
                  <a:spcPct val="0"/>
                </a:spcBef>
                <a:buClrTx/>
                <a:buSzTx/>
                <a:buFontTx/>
                <a:buNone/>
              </a:pPr>
              <a:t>93</a:t>
            </a:fld>
            <a:endParaRPr lang="en-US" altLang="en-US" sz="1200">
              <a:latin typeface="Tahoma" panose="020B0604030504040204" pitchFamily="34" charset="0"/>
            </a:endParaRPr>
          </a:p>
        </p:txBody>
      </p:sp>
      <p:pic>
        <p:nvPicPr>
          <p:cNvPr id="81924" name="Picture 63" descr="underline_base">
            <a:extLst>
              <a:ext uri="{FF2B5EF4-FFF2-40B4-BE49-F238E27FC236}">
                <a16:creationId xmlns:a16="http://schemas.microsoft.com/office/drawing/2014/main" id="{9B1E068C-3CCD-4BC1-B1B4-B6B545D64A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6" y="8382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Line 4">
            <a:extLst>
              <a:ext uri="{FF2B5EF4-FFF2-40B4-BE49-F238E27FC236}">
                <a16:creationId xmlns:a16="http://schemas.microsoft.com/office/drawing/2014/main" id="{21B4FDF5-13A7-4575-9102-E62EB76D07B8}"/>
              </a:ext>
            </a:extLst>
          </p:cNvPr>
          <p:cNvSpPr>
            <a:spLocks noChangeShapeType="1"/>
          </p:cNvSpPr>
          <p:nvPr/>
        </p:nvSpPr>
        <p:spPr bwMode="auto">
          <a:xfrm flipH="1">
            <a:off x="4995864" y="2081213"/>
            <a:ext cx="1587" cy="3948112"/>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26" name="Line 10">
            <a:extLst>
              <a:ext uri="{FF2B5EF4-FFF2-40B4-BE49-F238E27FC236}">
                <a16:creationId xmlns:a16="http://schemas.microsoft.com/office/drawing/2014/main" id="{A27F5C6A-D4C0-47EA-9DA0-836565A91DE7}"/>
              </a:ext>
            </a:extLst>
          </p:cNvPr>
          <p:cNvSpPr>
            <a:spLocks noChangeShapeType="1"/>
          </p:cNvSpPr>
          <p:nvPr/>
        </p:nvSpPr>
        <p:spPr bwMode="auto">
          <a:xfrm flipH="1">
            <a:off x="7585075" y="2151064"/>
            <a:ext cx="1588" cy="3417887"/>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96362" name="Group 74">
            <a:extLst>
              <a:ext uri="{FF2B5EF4-FFF2-40B4-BE49-F238E27FC236}">
                <a16:creationId xmlns:a16="http://schemas.microsoft.com/office/drawing/2014/main" id="{5547D931-E4FF-4D6A-9F79-B95869407060}"/>
              </a:ext>
            </a:extLst>
          </p:cNvPr>
          <p:cNvGrpSpPr>
            <a:grpSpLocks/>
          </p:cNvGrpSpPr>
          <p:nvPr/>
        </p:nvGrpSpPr>
        <p:grpSpPr bwMode="auto">
          <a:xfrm>
            <a:off x="2068514" y="2762251"/>
            <a:ext cx="1335087" cy="854075"/>
            <a:chOff x="343" y="1740"/>
            <a:chExt cx="841" cy="538"/>
          </a:xfrm>
        </p:grpSpPr>
        <p:sp>
          <p:nvSpPr>
            <p:cNvPr id="82013" name="Text Box 34">
              <a:extLst>
                <a:ext uri="{FF2B5EF4-FFF2-40B4-BE49-F238E27FC236}">
                  <a16:creationId xmlns:a16="http://schemas.microsoft.com/office/drawing/2014/main" id="{E3BF6E3C-0900-491E-BD0B-92C4F266E47C}"/>
                </a:ext>
              </a:extLst>
            </p:cNvPr>
            <p:cNvSpPr txBox="1">
              <a:spLocks noChangeArrowheads="1"/>
            </p:cNvSpPr>
            <p:nvPr/>
          </p:nvSpPr>
          <p:spPr bwMode="auto">
            <a:xfrm>
              <a:off x="343" y="2066"/>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FIN_WAIT_2</a:t>
              </a:r>
            </a:p>
          </p:txBody>
        </p:sp>
        <p:sp>
          <p:nvSpPr>
            <p:cNvPr id="82014" name="Line 35">
              <a:extLst>
                <a:ext uri="{FF2B5EF4-FFF2-40B4-BE49-F238E27FC236}">
                  <a16:creationId xmlns:a16="http://schemas.microsoft.com/office/drawing/2014/main" id="{1A03E984-7DDE-4C3A-90DB-61C36175FDA1}"/>
                </a:ext>
              </a:extLst>
            </p:cNvPr>
            <p:cNvSpPr>
              <a:spLocks noChangeShapeType="1"/>
            </p:cNvSpPr>
            <p:nvPr/>
          </p:nvSpPr>
          <p:spPr bwMode="auto">
            <a:xfrm>
              <a:off x="634" y="1740"/>
              <a:ext cx="0" cy="3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1" name="Group 73">
            <a:extLst>
              <a:ext uri="{FF2B5EF4-FFF2-40B4-BE49-F238E27FC236}">
                <a16:creationId xmlns:a16="http://schemas.microsoft.com/office/drawing/2014/main" id="{CA303CA4-C5CD-4EAD-A904-A832AC154EE9}"/>
              </a:ext>
            </a:extLst>
          </p:cNvPr>
          <p:cNvGrpSpPr>
            <a:grpSpLocks/>
          </p:cNvGrpSpPr>
          <p:nvPr/>
        </p:nvGrpSpPr>
        <p:grpSpPr bwMode="auto">
          <a:xfrm>
            <a:off x="8699500" y="2101850"/>
            <a:ext cx="1390650" cy="960438"/>
            <a:chOff x="4520" y="1324"/>
            <a:chExt cx="876" cy="605"/>
          </a:xfrm>
        </p:grpSpPr>
        <p:sp>
          <p:nvSpPr>
            <p:cNvPr id="82011" name="Text Box 37">
              <a:extLst>
                <a:ext uri="{FF2B5EF4-FFF2-40B4-BE49-F238E27FC236}">
                  <a16:creationId xmlns:a16="http://schemas.microsoft.com/office/drawing/2014/main" id="{2E374D9F-1000-4FAC-9AA1-65AFE7B40754}"/>
                </a:ext>
              </a:extLst>
            </p:cNvPr>
            <p:cNvSpPr txBox="1">
              <a:spLocks noChangeArrowheads="1"/>
            </p:cNvSpPr>
            <p:nvPr/>
          </p:nvSpPr>
          <p:spPr bwMode="auto">
            <a:xfrm>
              <a:off x="4520" y="1717"/>
              <a:ext cx="8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CLOSE_WAIT</a:t>
              </a:r>
            </a:p>
          </p:txBody>
        </p:sp>
        <p:sp>
          <p:nvSpPr>
            <p:cNvPr id="82012" name="Line 38">
              <a:extLst>
                <a:ext uri="{FF2B5EF4-FFF2-40B4-BE49-F238E27FC236}">
                  <a16:creationId xmlns:a16="http://schemas.microsoft.com/office/drawing/2014/main" id="{5234C989-6D0E-40AE-B0C6-CFE20EF05EF1}"/>
                </a:ext>
              </a:extLst>
            </p:cNvPr>
            <p:cNvSpPr>
              <a:spLocks noChangeShapeType="1"/>
            </p:cNvSpPr>
            <p:nvPr/>
          </p:nvSpPr>
          <p:spPr bwMode="auto">
            <a:xfrm>
              <a:off x="5171" y="1324"/>
              <a:ext cx="0" cy="4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3" name="Group 75">
            <a:extLst>
              <a:ext uri="{FF2B5EF4-FFF2-40B4-BE49-F238E27FC236}">
                <a16:creationId xmlns:a16="http://schemas.microsoft.com/office/drawing/2014/main" id="{4BC4C31E-309F-49F2-92D5-74A7845D3894}"/>
              </a:ext>
            </a:extLst>
          </p:cNvPr>
          <p:cNvGrpSpPr>
            <a:grpSpLocks/>
          </p:cNvGrpSpPr>
          <p:nvPr/>
        </p:nvGrpSpPr>
        <p:grpSpPr bwMode="auto">
          <a:xfrm>
            <a:off x="5037138" y="3870325"/>
            <a:ext cx="2495550" cy="579438"/>
            <a:chOff x="2213" y="2438"/>
            <a:chExt cx="1572" cy="365"/>
          </a:xfrm>
        </p:grpSpPr>
        <p:sp>
          <p:nvSpPr>
            <p:cNvPr id="82008" name="Line 41">
              <a:extLst>
                <a:ext uri="{FF2B5EF4-FFF2-40B4-BE49-F238E27FC236}">
                  <a16:creationId xmlns:a16="http://schemas.microsoft.com/office/drawing/2014/main" id="{F8528A11-D181-4FC9-982B-156E2454CDFE}"/>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9" name="Rectangle 42">
              <a:extLst>
                <a:ext uri="{FF2B5EF4-FFF2-40B4-BE49-F238E27FC236}">
                  <a16:creationId xmlns:a16="http://schemas.microsoft.com/office/drawing/2014/main" id="{529BABC2-0EC9-4AA9-A157-33A6F9E93942}"/>
                </a:ext>
              </a:extLst>
            </p:cNvPr>
            <p:cNvSpPr>
              <a:spLocks noChangeArrowheads="1"/>
            </p:cNvSpPr>
            <p:nvPr/>
          </p:nvSpPr>
          <p:spPr bwMode="auto">
            <a:xfrm>
              <a:off x="2669" y="2438"/>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10" name="Text Box 43">
              <a:extLst>
                <a:ext uri="{FF2B5EF4-FFF2-40B4-BE49-F238E27FC236}">
                  <a16:creationId xmlns:a16="http://schemas.microsoft.com/office/drawing/2014/main" id="{E6382856-8608-46CA-AE24-81014DEFBD12}"/>
                </a:ext>
              </a:extLst>
            </p:cNvPr>
            <p:cNvSpPr txBox="1">
              <a:spLocks noChangeArrowheads="1"/>
            </p:cNvSpPr>
            <p:nvPr/>
          </p:nvSpPr>
          <p:spPr bwMode="auto">
            <a:xfrm>
              <a:off x="2450" y="2562"/>
              <a:ext cx="106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FINbit=1, seq=y</a:t>
              </a:r>
            </a:p>
          </p:txBody>
        </p:sp>
      </p:grpSp>
      <p:grpSp>
        <p:nvGrpSpPr>
          <p:cNvPr id="396368" name="Group 80">
            <a:extLst>
              <a:ext uri="{FF2B5EF4-FFF2-40B4-BE49-F238E27FC236}">
                <a16:creationId xmlns:a16="http://schemas.microsoft.com/office/drawing/2014/main" id="{E5460F7D-A78C-4771-BDC6-1558524DC3FE}"/>
              </a:ext>
            </a:extLst>
          </p:cNvPr>
          <p:cNvGrpSpPr>
            <a:grpSpLocks/>
          </p:cNvGrpSpPr>
          <p:nvPr/>
        </p:nvGrpSpPr>
        <p:grpSpPr bwMode="auto">
          <a:xfrm>
            <a:off x="5067300" y="4578351"/>
            <a:ext cx="2508250" cy="582613"/>
            <a:chOff x="2232" y="2884"/>
            <a:chExt cx="1580" cy="367"/>
          </a:xfrm>
        </p:grpSpPr>
        <p:sp>
          <p:nvSpPr>
            <p:cNvPr id="82005" name="Line 44">
              <a:extLst>
                <a:ext uri="{FF2B5EF4-FFF2-40B4-BE49-F238E27FC236}">
                  <a16:creationId xmlns:a16="http://schemas.microsoft.com/office/drawing/2014/main" id="{1B50087B-BB54-44CE-94CB-2A2FF6F9DDD6}"/>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6" name="Rectangle 46">
              <a:extLst>
                <a:ext uri="{FF2B5EF4-FFF2-40B4-BE49-F238E27FC236}">
                  <a16:creationId xmlns:a16="http://schemas.microsoft.com/office/drawing/2014/main" id="{0B1B8F1A-2B32-4E56-B162-9467EF442030}"/>
                </a:ext>
              </a:extLst>
            </p:cNvPr>
            <p:cNvSpPr>
              <a:spLocks noChangeArrowheads="1"/>
            </p:cNvSpPr>
            <p:nvPr/>
          </p:nvSpPr>
          <p:spPr bwMode="auto">
            <a:xfrm>
              <a:off x="2553" y="2995"/>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07" name="Text Box 47">
              <a:extLst>
                <a:ext uri="{FF2B5EF4-FFF2-40B4-BE49-F238E27FC236}">
                  <a16:creationId xmlns:a16="http://schemas.microsoft.com/office/drawing/2014/main" id="{C9449254-F25D-44E0-BAC4-B58679094E15}"/>
                </a:ext>
              </a:extLst>
            </p:cNvPr>
            <p:cNvSpPr txBox="1">
              <a:spLocks noChangeArrowheads="1"/>
            </p:cNvSpPr>
            <p:nvPr/>
          </p:nvSpPr>
          <p:spPr bwMode="auto">
            <a:xfrm>
              <a:off x="2238" y="2958"/>
              <a:ext cx="15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ACKbit=1; ACKnum=y+1</a:t>
              </a:r>
            </a:p>
          </p:txBody>
        </p:sp>
      </p:grpSp>
      <p:grpSp>
        <p:nvGrpSpPr>
          <p:cNvPr id="396360" name="Group 72">
            <a:extLst>
              <a:ext uri="{FF2B5EF4-FFF2-40B4-BE49-F238E27FC236}">
                <a16:creationId xmlns:a16="http://schemas.microsoft.com/office/drawing/2014/main" id="{8AA4B103-4F64-493D-ABAE-D8533C1AD536}"/>
              </a:ext>
            </a:extLst>
          </p:cNvPr>
          <p:cNvGrpSpPr>
            <a:grpSpLocks/>
          </p:cNvGrpSpPr>
          <p:nvPr/>
        </p:nvGrpSpPr>
        <p:grpSpPr bwMode="auto">
          <a:xfrm>
            <a:off x="3614739" y="2901951"/>
            <a:ext cx="4930775" cy="854075"/>
            <a:chOff x="1317" y="1828"/>
            <a:chExt cx="3106" cy="538"/>
          </a:xfrm>
        </p:grpSpPr>
        <p:sp>
          <p:nvSpPr>
            <p:cNvPr id="82000" name="Line 13">
              <a:extLst>
                <a:ext uri="{FF2B5EF4-FFF2-40B4-BE49-F238E27FC236}">
                  <a16:creationId xmlns:a16="http://schemas.microsoft.com/office/drawing/2014/main" id="{A961DCA3-8007-4675-8F49-506C00879D0F}"/>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1" name="Rectangle 14">
              <a:extLst>
                <a:ext uri="{FF2B5EF4-FFF2-40B4-BE49-F238E27FC236}">
                  <a16:creationId xmlns:a16="http://schemas.microsoft.com/office/drawing/2014/main" id="{3B1431E3-5062-486A-A94A-F93130092E2D}"/>
                </a:ext>
              </a:extLst>
            </p:cNvPr>
            <p:cNvSpPr>
              <a:spLocks noChangeArrowheads="1"/>
            </p:cNvSpPr>
            <p:nvPr/>
          </p:nvSpPr>
          <p:spPr bwMode="auto">
            <a:xfrm>
              <a:off x="2507" y="1912"/>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02" name="Text Box 15">
              <a:extLst>
                <a:ext uri="{FF2B5EF4-FFF2-40B4-BE49-F238E27FC236}">
                  <a16:creationId xmlns:a16="http://schemas.microsoft.com/office/drawing/2014/main" id="{A9CA3A10-BC8E-4B9F-90F6-15BEDC0F52A4}"/>
                </a:ext>
              </a:extLst>
            </p:cNvPr>
            <p:cNvSpPr txBox="1">
              <a:spLocks noChangeArrowheads="1"/>
            </p:cNvSpPr>
            <p:nvPr/>
          </p:nvSpPr>
          <p:spPr bwMode="auto">
            <a:xfrm>
              <a:off x="2200" y="1875"/>
              <a:ext cx="15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ACKbit=1; ACKnum=x+1</a:t>
              </a:r>
            </a:p>
          </p:txBody>
        </p:sp>
        <p:sp>
          <p:nvSpPr>
            <p:cNvPr id="82003" name="Text Box 21">
              <a:extLst>
                <a:ext uri="{FF2B5EF4-FFF2-40B4-BE49-F238E27FC236}">
                  <a16:creationId xmlns:a16="http://schemas.microsoft.com/office/drawing/2014/main" id="{65621523-838E-4232-8750-C10A2D821345}"/>
                </a:ext>
              </a:extLst>
            </p:cNvPr>
            <p:cNvSpPr txBox="1">
              <a:spLocks noChangeArrowheads="1"/>
            </p:cNvSpPr>
            <p:nvPr/>
          </p:nvSpPr>
          <p:spPr bwMode="auto">
            <a:xfrm>
              <a:off x="1317" y="2066"/>
              <a:ext cx="8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 wait for server</a:t>
              </a:r>
            </a:p>
            <a:p>
              <a:pPr algn="r">
                <a:lnSpc>
                  <a:spcPct val="90000"/>
                </a:lnSpc>
                <a:spcBef>
                  <a:spcPct val="0"/>
                </a:spcBef>
                <a:buClrTx/>
                <a:buSzTx/>
                <a:buFontTx/>
                <a:buNone/>
              </a:pPr>
              <a:r>
                <a:rPr lang="en-US" altLang="en-US" sz="1400">
                  <a:latin typeface="Tahoma" panose="020B0604030504040204" pitchFamily="34" charset="0"/>
                </a:rPr>
                <a:t>close</a:t>
              </a:r>
            </a:p>
          </p:txBody>
        </p:sp>
        <p:sp>
          <p:nvSpPr>
            <p:cNvPr id="82004" name="Text Box 49">
              <a:extLst>
                <a:ext uri="{FF2B5EF4-FFF2-40B4-BE49-F238E27FC236}">
                  <a16:creationId xmlns:a16="http://schemas.microsoft.com/office/drawing/2014/main" id="{285613B7-B188-4A29-8EC4-8F060D488075}"/>
                </a:ext>
              </a:extLst>
            </p:cNvPr>
            <p:cNvSpPr txBox="1">
              <a:spLocks noChangeArrowheads="1"/>
            </p:cNvSpPr>
            <p:nvPr/>
          </p:nvSpPr>
          <p:spPr bwMode="auto">
            <a:xfrm>
              <a:off x="3822" y="1979"/>
              <a:ext cx="60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can still</a:t>
              </a:r>
            </a:p>
            <a:p>
              <a:pPr>
                <a:lnSpc>
                  <a:spcPct val="90000"/>
                </a:lnSpc>
                <a:spcBef>
                  <a:spcPct val="0"/>
                </a:spcBef>
                <a:buClrTx/>
                <a:buSzTx/>
                <a:buFontTx/>
                <a:buNone/>
              </a:pPr>
              <a:r>
                <a:rPr lang="en-US" altLang="en-US" sz="1400">
                  <a:latin typeface="Tahoma" panose="020B0604030504040204" pitchFamily="34" charset="0"/>
                </a:rPr>
                <a:t>send data</a:t>
              </a:r>
            </a:p>
          </p:txBody>
        </p:sp>
      </p:grpSp>
      <p:grpSp>
        <p:nvGrpSpPr>
          <p:cNvPr id="396366" name="Group 78">
            <a:extLst>
              <a:ext uri="{FF2B5EF4-FFF2-40B4-BE49-F238E27FC236}">
                <a16:creationId xmlns:a16="http://schemas.microsoft.com/office/drawing/2014/main" id="{76D8D1BE-F279-4AA7-A75B-C7858F3E69A6}"/>
              </a:ext>
            </a:extLst>
          </p:cNvPr>
          <p:cNvGrpSpPr>
            <a:grpSpLocks/>
          </p:cNvGrpSpPr>
          <p:nvPr/>
        </p:nvGrpSpPr>
        <p:grpSpPr bwMode="auto">
          <a:xfrm>
            <a:off x="7583488" y="3032125"/>
            <a:ext cx="2501900" cy="1735138"/>
            <a:chOff x="3817" y="1910"/>
            <a:chExt cx="1576" cy="1093"/>
          </a:xfrm>
        </p:grpSpPr>
        <p:sp>
          <p:nvSpPr>
            <p:cNvPr id="81996" name="Text Box 50">
              <a:extLst>
                <a:ext uri="{FF2B5EF4-FFF2-40B4-BE49-F238E27FC236}">
                  <a16:creationId xmlns:a16="http://schemas.microsoft.com/office/drawing/2014/main" id="{9DD0294E-7279-4F17-BC10-7CA5E4123CBC}"/>
                </a:ext>
              </a:extLst>
            </p:cNvPr>
            <p:cNvSpPr txBox="1">
              <a:spLocks noChangeArrowheads="1"/>
            </p:cNvSpPr>
            <p:nvPr/>
          </p:nvSpPr>
          <p:spPr bwMode="auto">
            <a:xfrm>
              <a:off x="3817" y="2703"/>
              <a:ext cx="7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can no longer</a:t>
              </a:r>
            </a:p>
            <a:p>
              <a:pPr>
                <a:lnSpc>
                  <a:spcPct val="90000"/>
                </a:lnSpc>
                <a:spcBef>
                  <a:spcPct val="0"/>
                </a:spcBef>
                <a:buClrTx/>
                <a:buSzTx/>
                <a:buFontTx/>
                <a:buNone/>
              </a:pPr>
              <a:r>
                <a:rPr lang="en-US" altLang="en-US" sz="1400">
                  <a:latin typeface="Tahoma" panose="020B0604030504040204" pitchFamily="34" charset="0"/>
                </a:rPr>
                <a:t>send data</a:t>
              </a:r>
            </a:p>
          </p:txBody>
        </p:sp>
        <p:grpSp>
          <p:nvGrpSpPr>
            <p:cNvPr id="81997" name="Group 76">
              <a:extLst>
                <a:ext uri="{FF2B5EF4-FFF2-40B4-BE49-F238E27FC236}">
                  <a16:creationId xmlns:a16="http://schemas.microsoft.com/office/drawing/2014/main" id="{C337A970-66FB-47B9-B0ED-659C4D344B9D}"/>
                </a:ext>
              </a:extLst>
            </p:cNvPr>
            <p:cNvGrpSpPr>
              <a:grpSpLocks/>
            </p:cNvGrpSpPr>
            <p:nvPr/>
          </p:nvGrpSpPr>
          <p:grpSpPr bwMode="auto">
            <a:xfrm>
              <a:off x="4691" y="1910"/>
              <a:ext cx="702" cy="723"/>
              <a:chOff x="4691" y="1910"/>
              <a:chExt cx="702" cy="723"/>
            </a:xfrm>
          </p:grpSpPr>
          <p:sp>
            <p:nvSpPr>
              <p:cNvPr id="81998" name="Line 39">
                <a:extLst>
                  <a:ext uri="{FF2B5EF4-FFF2-40B4-BE49-F238E27FC236}">
                    <a16:creationId xmlns:a16="http://schemas.microsoft.com/office/drawing/2014/main" id="{5E2482CF-3936-4E77-9325-011B5A64E640}"/>
                  </a:ext>
                </a:extLst>
              </p:cNvPr>
              <p:cNvSpPr>
                <a:spLocks noChangeShapeType="1"/>
              </p:cNvSpPr>
              <p:nvPr/>
            </p:nvSpPr>
            <p:spPr bwMode="auto">
              <a:xfrm>
                <a:off x="5167" y="1910"/>
                <a:ext cx="0" cy="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99" name="Text Box 55">
                <a:extLst>
                  <a:ext uri="{FF2B5EF4-FFF2-40B4-BE49-F238E27FC236}">
                    <a16:creationId xmlns:a16="http://schemas.microsoft.com/office/drawing/2014/main" id="{C3F6B00C-2108-448B-A142-9E088F06218E}"/>
                  </a:ext>
                </a:extLst>
              </p:cNvPr>
              <p:cNvSpPr txBox="1">
                <a:spLocks noChangeArrowheads="1"/>
              </p:cNvSpPr>
              <p:nvPr/>
            </p:nvSpPr>
            <p:spPr bwMode="auto">
              <a:xfrm>
                <a:off x="4691" y="2421"/>
                <a:ext cx="7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LAST_ACK</a:t>
                </a:r>
              </a:p>
            </p:txBody>
          </p:sp>
        </p:grpSp>
      </p:grpSp>
      <p:grpSp>
        <p:nvGrpSpPr>
          <p:cNvPr id="396370" name="Group 82">
            <a:extLst>
              <a:ext uri="{FF2B5EF4-FFF2-40B4-BE49-F238E27FC236}">
                <a16:creationId xmlns:a16="http://schemas.microsoft.com/office/drawing/2014/main" id="{26DA009B-6F6E-46BF-B478-328A9126FA2B}"/>
              </a:ext>
            </a:extLst>
          </p:cNvPr>
          <p:cNvGrpSpPr>
            <a:grpSpLocks/>
          </p:cNvGrpSpPr>
          <p:nvPr/>
        </p:nvGrpSpPr>
        <p:grpSpPr bwMode="auto">
          <a:xfrm>
            <a:off x="9166226" y="4213226"/>
            <a:ext cx="917575" cy="1223963"/>
            <a:chOff x="4814" y="2654"/>
            <a:chExt cx="578" cy="771"/>
          </a:xfrm>
        </p:grpSpPr>
        <p:sp>
          <p:nvSpPr>
            <p:cNvPr id="81994" name="Text Box 11">
              <a:extLst>
                <a:ext uri="{FF2B5EF4-FFF2-40B4-BE49-F238E27FC236}">
                  <a16:creationId xmlns:a16="http://schemas.microsoft.com/office/drawing/2014/main" id="{3D1447A9-62CD-42E3-921E-DF1F8CDDAAC6}"/>
                </a:ext>
              </a:extLst>
            </p:cNvPr>
            <p:cNvSpPr txBox="1">
              <a:spLocks noChangeArrowheads="1"/>
            </p:cNvSpPr>
            <p:nvPr/>
          </p:nvSpPr>
          <p:spPr bwMode="auto">
            <a:xfrm>
              <a:off x="4814" y="3213"/>
              <a:ext cx="5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CLOSED</a:t>
              </a:r>
            </a:p>
          </p:txBody>
        </p:sp>
        <p:sp>
          <p:nvSpPr>
            <p:cNvPr id="81995" name="Line 57">
              <a:extLst>
                <a:ext uri="{FF2B5EF4-FFF2-40B4-BE49-F238E27FC236}">
                  <a16:creationId xmlns:a16="http://schemas.microsoft.com/office/drawing/2014/main" id="{3B3E1B79-6960-40DF-A2F6-85042EA1D638}"/>
                </a:ext>
              </a:extLst>
            </p:cNvPr>
            <p:cNvSpPr>
              <a:spLocks noChangeShapeType="1"/>
            </p:cNvSpPr>
            <p:nvPr/>
          </p:nvSpPr>
          <p:spPr bwMode="auto">
            <a:xfrm>
              <a:off x="5173" y="2654"/>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5" name="Group 77">
            <a:extLst>
              <a:ext uri="{FF2B5EF4-FFF2-40B4-BE49-F238E27FC236}">
                <a16:creationId xmlns:a16="http://schemas.microsoft.com/office/drawing/2014/main" id="{A6DD8C58-9281-4DD9-AF5A-20841A3A96A2}"/>
              </a:ext>
            </a:extLst>
          </p:cNvPr>
          <p:cNvGrpSpPr>
            <a:grpSpLocks/>
          </p:cNvGrpSpPr>
          <p:nvPr/>
        </p:nvGrpSpPr>
        <p:grpSpPr bwMode="auto">
          <a:xfrm>
            <a:off x="2109789" y="3605214"/>
            <a:ext cx="1400175" cy="1044575"/>
            <a:chOff x="369" y="2271"/>
            <a:chExt cx="882" cy="658"/>
          </a:xfrm>
        </p:grpSpPr>
        <p:sp>
          <p:nvSpPr>
            <p:cNvPr id="81992" name="Text Box 58">
              <a:extLst>
                <a:ext uri="{FF2B5EF4-FFF2-40B4-BE49-F238E27FC236}">
                  <a16:creationId xmlns:a16="http://schemas.microsoft.com/office/drawing/2014/main" id="{82370ECF-A1AF-4B96-A740-2FC733DE5749}"/>
                </a:ext>
              </a:extLst>
            </p:cNvPr>
            <p:cNvSpPr txBox="1">
              <a:spLocks noChangeArrowheads="1"/>
            </p:cNvSpPr>
            <p:nvPr/>
          </p:nvSpPr>
          <p:spPr bwMode="auto">
            <a:xfrm>
              <a:off x="369" y="2717"/>
              <a:ext cx="8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TIMED_WAIT</a:t>
              </a:r>
            </a:p>
          </p:txBody>
        </p:sp>
        <p:sp>
          <p:nvSpPr>
            <p:cNvPr id="81993" name="Line 60">
              <a:extLst>
                <a:ext uri="{FF2B5EF4-FFF2-40B4-BE49-F238E27FC236}">
                  <a16:creationId xmlns:a16="http://schemas.microsoft.com/office/drawing/2014/main" id="{E82860E5-700F-40BF-BBB0-5E30AF21D703}"/>
                </a:ext>
              </a:extLst>
            </p:cNvPr>
            <p:cNvSpPr>
              <a:spLocks noChangeShapeType="1"/>
            </p:cNvSpPr>
            <p:nvPr/>
          </p:nvSpPr>
          <p:spPr bwMode="auto">
            <a:xfrm>
              <a:off x="638" y="2271"/>
              <a:ext cx="0" cy="4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9" name="Group 81">
            <a:extLst>
              <a:ext uri="{FF2B5EF4-FFF2-40B4-BE49-F238E27FC236}">
                <a16:creationId xmlns:a16="http://schemas.microsoft.com/office/drawing/2014/main" id="{39A26E85-82C1-44DD-85D5-678753B60802}"/>
              </a:ext>
            </a:extLst>
          </p:cNvPr>
          <p:cNvGrpSpPr>
            <a:grpSpLocks/>
          </p:cNvGrpSpPr>
          <p:nvPr/>
        </p:nvGrpSpPr>
        <p:grpSpPr bwMode="auto">
          <a:xfrm>
            <a:off x="2198688" y="4486276"/>
            <a:ext cx="2743200" cy="1768475"/>
            <a:chOff x="425" y="2826"/>
            <a:chExt cx="1728" cy="1114"/>
          </a:xfrm>
        </p:grpSpPr>
        <p:sp>
          <p:nvSpPr>
            <p:cNvPr id="81986" name="Line 52">
              <a:extLst>
                <a:ext uri="{FF2B5EF4-FFF2-40B4-BE49-F238E27FC236}">
                  <a16:creationId xmlns:a16="http://schemas.microsoft.com/office/drawing/2014/main" id="{14F5E3E8-CF7C-427A-BBB7-10569EA6F12E}"/>
                </a:ext>
              </a:extLst>
            </p:cNvPr>
            <p:cNvSpPr>
              <a:spLocks noChangeShapeType="1"/>
            </p:cNvSpPr>
            <p:nvPr/>
          </p:nvSpPr>
          <p:spPr bwMode="auto">
            <a:xfrm>
              <a:off x="1820" y="2833"/>
              <a:ext cx="7" cy="1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87" name="Text Box 51">
              <a:extLst>
                <a:ext uri="{FF2B5EF4-FFF2-40B4-BE49-F238E27FC236}">
                  <a16:creationId xmlns:a16="http://schemas.microsoft.com/office/drawing/2014/main" id="{EEE3AD49-EC5D-42FE-ABDB-D576F9D36084}"/>
                </a:ext>
              </a:extLst>
            </p:cNvPr>
            <p:cNvSpPr txBox="1">
              <a:spLocks noChangeArrowheads="1"/>
            </p:cNvSpPr>
            <p:nvPr/>
          </p:nvSpPr>
          <p:spPr bwMode="auto">
            <a:xfrm>
              <a:off x="1216" y="3093"/>
              <a:ext cx="937" cy="4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 timed wait </a:t>
              </a:r>
            </a:p>
            <a:p>
              <a:pPr algn="r">
                <a:lnSpc>
                  <a:spcPct val="90000"/>
                </a:lnSpc>
                <a:spcBef>
                  <a:spcPct val="0"/>
                </a:spcBef>
                <a:buClrTx/>
                <a:buSzTx/>
                <a:buFontTx/>
                <a:buNone/>
              </a:pPr>
              <a:r>
                <a:rPr lang="en-US" altLang="en-US" sz="1400">
                  <a:latin typeface="Tahoma" panose="020B0604030504040204" pitchFamily="34" charset="0"/>
                </a:rPr>
                <a:t>for 2*max </a:t>
              </a:r>
            </a:p>
            <a:p>
              <a:pPr algn="r">
                <a:lnSpc>
                  <a:spcPct val="90000"/>
                </a:lnSpc>
                <a:spcBef>
                  <a:spcPct val="0"/>
                </a:spcBef>
                <a:buClrTx/>
                <a:buSzTx/>
                <a:buFontTx/>
                <a:buNone/>
              </a:pPr>
              <a:r>
                <a:rPr lang="en-US" altLang="en-US" sz="1400">
                  <a:latin typeface="Tahoma" panose="020B0604030504040204" pitchFamily="34" charset="0"/>
                </a:rPr>
                <a:t>segment lifetime</a:t>
              </a:r>
            </a:p>
          </p:txBody>
        </p:sp>
        <p:sp>
          <p:nvSpPr>
            <p:cNvPr id="81988" name="Line 53">
              <a:extLst>
                <a:ext uri="{FF2B5EF4-FFF2-40B4-BE49-F238E27FC236}">
                  <a16:creationId xmlns:a16="http://schemas.microsoft.com/office/drawing/2014/main" id="{F04CABB3-381F-4E68-B337-2BCA5FF8943B}"/>
                </a:ext>
              </a:extLst>
            </p:cNvPr>
            <p:cNvSpPr>
              <a:spLocks noChangeShapeType="1"/>
            </p:cNvSpPr>
            <p:nvPr/>
          </p:nvSpPr>
          <p:spPr bwMode="auto">
            <a:xfrm>
              <a:off x="1742" y="2826"/>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89" name="Line 54">
              <a:extLst>
                <a:ext uri="{FF2B5EF4-FFF2-40B4-BE49-F238E27FC236}">
                  <a16:creationId xmlns:a16="http://schemas.microsoft.com/office/drawing/2014/main" id="{31184527-848D-4DED-ABBF-FDDD81C3CC6A}"/>
                </a:ext>
              </a:extLst>
            </p:cNvPr>
            <p:cNvSpPr>
              <a:spLocks noChangeShapeType="1"/>
            </p:cNvSpPr>
            <p:nvPr/>
          </p:nvSpPr>
          <p:spPr bwMode="auto">
            <a:xfrm>
              <a:off x="1759" y="3889"/>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90" name="Text Box 59">
              <a:extLst>
                <a:ext uri="{FF2B5EF4-FFF2-40B4-BE49-F238E27FC236}">
                  <a16:creationId xmlns:a16="http://schemas.microsoft.com/office/drawing/2014/main" id="{9FD9FDE1-AAFE-4E8F-935F-4A1D7D5CD496}"/>
                </a:ext>
              </a:extLst>
            </p:cNvPr>
            <p:cNvSpPr txBox="1">
              <a:spLocks noChangeArrowheads="1"/>
            </p:cNvSpPr>
            <p:nvPr/>
          </p:nvSpPr>
          <p:spPr bwMode="auto">
            <a:xfrm>
              <a:off x="425" y="3728"/>
              <a:ext cx="5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CLOSED</a:t>
              </a:r>
            </a:p>
          </p:txBody>
        </p:sp>
        <p:sp>
          <p:nvSpPr>
            <p:cNvPr id="81991" name="Line 61">
              <a:extLst>
                <a:ext uri="{FF2B5EF4-FFF2-40B4-BE49-F238E27FC236}">
                  <a16:creationId xmlns:a16="http://schemas.microsoft.com/office/drawing/2014/main" id="{420F69D4-A142-4BF9-9853-C5F48E568A75}"/>
                </a:ext>
              </a:extLst>
            </p:cNvPr>
            <p:cNvSpPr>
              <a:spLocks noChangeShapeType="1"/>
            </p:cNvSpPr>
            <p:nvPr/>
          </p:nvSpPr>
          <p:spPr bwMode="auto">
            <a:xfrm>
              <a:off x="631" y="2918"/>
              <a:ext cx="0" cy="8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85008" name="Rectangle 62">
            <a:extLst>
              <a:ext uri="{FF2B5EF4-FFF2-40B4-BE49-F238E27FC236}">
                <a16:creationId xmlns:a16="http://schemas.microsoft.com/office/drawing/2014/main" id="{4195AAB8-559F-4D5A-8EFE-FCBF8995FC2B}"/>
              </a:ext>
            </a:extLst>
          </p:cNvPr>
          <p:cNvSpPr>
            <a:spLocks noGrp="1" noChangeArrowheads="1"/>
          </p:cNvSpPr>
          <p:nvPr>
            <p:ph type="title"/>
          </p:nvPr>
        </p:nvSpPr>
        <p:spPr>
          <a:xfrm>
            <a:off x="1957388" y="241301"/>
            <a:ext cx="7772400" cy="727075"/>
          </a:xfrm>
        </p:spPr>
        <p:txBody>
          <a:bodyPr/>
          <a:lstStyle/>
          <a:p>
            <a:pPr>
              <a:defRPr/>
            </a:pPr>
            <a:r>
              <a:rPr lang="en-US">
                <a:ea typeface="ＭＳ Ｐゴシック" charset="0"/>
                <a:cs typeface="+mj-cs"/>
              </a:rPr>
              <a:t>TCP: closing a connection</a:t>
            </a:r>
          </a:p>
        </p:txBody>
      </p:sp>
      <p:grpSp>
        <p:nvGrpSpPr>
          <p:cNvPr id="396359" name="Group 71">
            <a:extLst>
              <a:ext uri="{FF2B5EF4-FFF2-40B4-BE49-F238E27FC236}">
                <a16:creationId xmlns:a16="http://schemas.microsoft.com/office/drawing/2014/main" id="{BE5FBC4D-36FE-4320-9C59-D916408DD189}"/>
              </a:ext>
            </a:extLst>
          </p:cNvPr>
          <p:cNvGrpSpPr>
            <a:grpSpLocks/>
          </p:cNvGrpSpPr>
          <p:nvPr/>
        </p:nvGrpSpPr>
        <p:grpSpPr bwMode="auto">
          <a:xfrm>
            <a:off x="2074864" y="2046289"/>
            <a:ext cx="1335087" cy="700087"/>
            <a:chOff x="347" y="1289"/>
            <a:chExt cx="841" cy="441"/>
          </a:xfrm>
        </p:grpSpPr>
        <p:sp>
          <p:nvSpPr>
            <p:cNvPr id="81984" name="Text Box 31">
              <a:extLst>
                <a:ext uri="{FF2B5EF4-FFF2-40B4-BE49-F238E27FC236}">
                  <a16:creationId xmlns:a16="http://schemas.microsoft.com/office/drawing/2014/main" id="{31691A86-2951-40D9-862D-3C21BC5997F8}"/>
                </a:ext>
              </a:extLst>
            </p:cNvPr>
            <p:cNvSpPr txBox="1">
              <a:spLocks noChangeArrowheads="1"/>
            </p:cNvSpPr>
            <p:nvPr/>
          </p:nvSpPr>
          <p:spPr bwMode="auto">
            <a:xfrm>
              <a:off x="347" y="1518"/>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FIN_WAIT_1</a:t>
              </a:r>
            </a:p>
          </p:txBody>
        </p:sp>
        <p:sp>
          <p:nvSpPr>
            <p:cNvPr id="81985" name="Line 32">
              <a:extLst>
                <a:ext uri="{FF2B5EF4-FFF2-40B4-BE49-F238E27FC236}">
                  <a16:creationId xmlns:a16="http://schemas.microsoft.com/office/drawing/2014/main" id="{7D2D162D-A4F1-413D-83DA-EE90010ED073}"/>
                </a:ext>
              </a:extLst>
            </p:cNvPr>
            <p:cNvSpPr>
              <a:spLocks noChangeShapeType="1"/>
            </p:cNvSpPr>
            <p:nvPr/>
          </p:nvSpPr>
          <p:spPr bwMode="auto">
            <a:xfrm>
              <a:off x="630" y="1289"/>
              <a:ext cx="0" cy="2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58" name="Group 70">
            <a:extLst>
              <a:ext uri="{FF2B5EF4-FFF2-40B4-BE49-F238E27FC236}">
                <a16:creationId xmlns:a16="http://schemas.microsoft.com/office/drawing/2014/main" id="{DD3440BC-1333-4DDF-B9B8-9F1589E8641D}"/>
              </a:ext>
            </a:extLst>
          </p:cNvPr>
          <p:cNvGrpSpPr>
            <a:grpSpLocks/>
          </p:cNvGrpSpPr>
          <p:nvPr/>
        </p:nvGrpSpPr>
        <p:grpSpPr bwMode="auto">
          <a:xfrm>
            <a:off x="2728913" y="2100263"/>
            <a:ext cx="4775200" cy="1014412"/>
            <a:chOff x="759" y="1323"/>
            <a:chExt cx="3008" cy="639"/>
          </a:xfrm>
        </p:grpSpPr>
        <p:sp>
          <p:nvSpPr>
            <p:cNvPr id="81979" name="Line 6">
              <a:extLst>
                <a:ext uri="{FF2B5EF4-FFF2-40B4-BE49-F238E27FC236}">
                  <a16:creationId xmlns:a16="http://schemas.microsoft.com/office/drawing/2014/main" id="{7EB8462C-AE0A-488C-B15C-9E452B580405}"/>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80" name="Rectangle 7">
              <a:extLst>
                <a:ext uri="{FF2B5EF4-FFF2-40B4-BE49-F238E27FC236}">
                  <a16:creationId xmlns:a16="http://schemas.microsoft.com/office/drawing/2014/main" id="{FE7F19FD-75C0-44D6-A5A5-5F54DAE3668C}"/>
                </a:ext>
              </a:extLst>
            </p:cNvPr>
            <p:cNvSpPr>
              <a:spLocks noChangeArrowheads="1"/>
            </p:cNvSpPr>
            <p:nvPr/>
          </p:nvSpPr>
          <p:spPr bwMode="auto">
            <a:xfrm>
              <a:off x="2644" y="1369"/>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81" name="Text Box 8">
              <a:extLst>
                <a:ext uri="{FF2B5EF4-FFF2-40B4-BE49-F238E27FC236}">
                  <a16:creationId xmlns:a16="http://schemas.microsoft.com/office/drawing/2014/main" id="{BA48ADA1-4879-46E0-BEA2-D499A0E5D39B}"/>
                </a:ext>
              </a:extLst>
            </p:cNvPr>
            <p:cNvSpPr txBox="1">
              <a:spLocks noChangeArrowheads="1"/>
            </p:cNvSpPr>
            <p:nvPr/>
          </p:nvSpPr>
          <p:spPr bwMode="auto">
            <a:xfrm>
              <a:off x="2430" y="1493"/>
              <a:ext cx="10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FINbit=1, seq=x</a:t>
              </a:r>
            </a:p>
          </p:txBody>
        </p:sp>
        <p:sp>
          <p:nvSpPr>
            <p:cNvPr id="81982" name="Text Box 9">
              <a:extLst>
                <a:ext uri="{FF2B5EF4-FFF2-40B4-BE49-F238E27FC236}">
                  <a16:creationId xmlns:a16="http://schemas.microsoft.com/office/drawing/2014/main" id="{A873F26F-72D9-4421-87B0-C25A5C0BD8FA}"/>
                </a:ext>
              </a:extLst>
            </p:cNvPr>
            <p:cNvSpPr txBox="1">
              <a:spLocks noChangeArrowheads="1"/>
            </p:cNvSpPr>
            <p:nvPr/>
          </p:nvSpPr>
          <p:spPr bwMode="auto">
            <a:xfrm>
              <a:off x="1209" y="1541"/>
              <a:ext cx="913"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can no longer</a:t>
              </a:r>
            </a:p>
            <a:p>
              <a:pPr algn="r">
                <a:lnSpc>
                  <a:spcPct val="90000"/>
                </a:lnSpc>
                <a:spcBef>
                  <a:spcPct val="0"/>
                </a:spcBef>
                <a:buClrTx/>
                <a:buSzTx/>
                <a:buFontTx/>
                <a:buNone/>
              </a:pPr>
              <a:r>
                <a:rPr lang="en-US" altLang="en-US" sz="1400">
                  <a:latin typeface="Tahoma" panose="020B0604030504040204" pitchFamily="34" charset="0"/>
                </a:rPr>
                <a:t>send but can</a:t>
              </a:r>
            </a:p>
            <a:p>
              <a:pPr algn="r">
                <a:lnSpc>
                  <a:spcPct val="90000"/>
                </a:lnSpc>
                <a:spcBef>
                  <a:spcPct val="0"/>
                </a:spcBef>
                <a:buClrTx/>
                <a:buSzTx/>
                <a:buFontTx/>
                <a:buNone/>
              </a:pPr>
              <a:r>
                <a:rPr lang="en-US" altLang="en-US" sz="1400">
                  <a:latin typeface="Tahoma" panose="020B0604030504040204" pitchFamily="34" charset="0"/>
                </a:rPr>
                <a:t> receive data</a:t>
              </a:r>
            </a:p>
          </p:txBody>
        </p:sp>
        <p:sp>
          <p:nvSpPr>
            <p:cNvPr id="81983" name="Text Box 67">
              <a:extLst>
                <a:ext uri="{FF2B5EF4-FFF2-40B4-BE49-F238E27FC236}">
                  <a16:creationId xmlns:a16="http://schemas.microsoft.com/office/drawing/2014/main" id="{206F928C-165A-490A-8A66-69E29385BCE3}"/>
                </a:ext>
              </a:extLst>
            </p:cNvPr>
            <p:cNvSpPr txBox="1">
              <a:spLocks noChangeArrowheads="1"/>
            </p:cNvSpPr>
            <p:nvPr/>
          </p:nvSpPr>
          <p:spPr bwMode="auto">
            <a:xfrm>
              <a:off x="759" y="1323"/>
              <a:ext cx="1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Courier New" panose="02070309020205020404" pitchFamily="49" charset="0"/>
                </a:rPr>
                <a:t>clientSocket.close()</a:t>
              </a:r>
            </a:p>
          </p:txBody>
        </p:sp>
      </p:grpSp>
      <p:sp>
        <p:nvSpPr>
          <p:cNvPr id="81939" name="Text Box 84">
            <a:extLst>
              <a:ext uri="{FF2B5EF4-FFF2-40B4-BE49-F238E27FC236}">
                <a16:creationId xmlns:a16="http://schemas.microsoft.com/office/drawing/2014/main" id="{FB0F3C0C-69ED-4681-8B2A-2AB6A06356C0}"/>
              </a:ext>
            </a:extLst>
          </p:cNvPr>
          <p:cNvSpPr txBox="1">
            <a:spLocks noChangeArrowheads="1"/>
          </p:cNvSpPr>
          <p:nvPr/>
        </p:nvSpPr>
        <p:spPr bwMode="auto">
          <a:xfrm>
            <a:off x="2022476" y="1368426"/>
            <a:ext cx="11604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i="1">
                <a:solidFill>
                  <a:srgbClr val="000099"/>
                </a:solidFill>
                <a:latin typeface="Tahoma" panose="020B0604030504040204" pitchFamily="34" charset="0"/>
              </a:rPr>
              <a:t>client state</a:t>
            </a:r>
          </a:p>
          <a:p>
            <a:pPr algn="r">
              <a:lnSpc>
                <a:spcPct val="100000"/>
              </a:lnSpc>
              <a:spcBef>
                <a:spcPct val="0"/>
              </a:spcBef>
              <a:buClrTx/>
              <a:buSzTx/>
              <a:buFontTx/>
              <a:buNone/>
            </a:pPr>
            <a:endParaRPr lang="en-US" altLang="en-US" sz="1600" i="1">
              <a:solidFill>
                <a:srgbClr val="000099"/>
              </a:solidFill>
              <a:latin typeface="Tahoma" panose="020B0604030504040204" pitchFamily="34" charset="0"/>
            </a:endParaRPr>
          </a:p>
        </p:txBody>
      </p:sp>
      <p:sp>
        <p:nvSpPr>
          <p:cNvPr id="81940" name="Text Box 85">
            <a:extLst>
              <a:ext uri="{FF2B5EF4-FFF2-40B4-BE49-F238E27FC236}">
                <a16:creationId xmlns:a16="http://schemas.microsoft.com/office/drawing/2014/main" id="{B935DE5F-CDFB-4080-BF76-16AFAC0A23F6}"/>
              </a:ext>
            </a:extLst>
          </p:cNvPr>
          <p:cNvSpPr txBox="1">
            <a:spLocks noChangeArrowheads="1"/>
          </p:cNvSpPr>
          <p:nvPr/>
        </p:nvSpPr>
        <p:spPr bwMode="auto">
          <a:xfrm>
            <a:off x="8877300" y="1385889"/>
            <a:ext cx="123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i="1">
                <a:solidFill>
                  <a:srgbClr val="000099"/>
                </a:solidFill>
                <a:latin typeface="Tahoma" panose="020B0604030504040204" pitchFamily="34" charset="0"/>
              </a:rPr>
              <a:t>server state</a:t>
            </a:r>
          </a:p>
          <a:p>
            <a:pPr algn="r">
              <a:lnSpc>
                <a:spcPct val="100000"/>
              </a:lnSpc>
              <a:spcBef>
                <a:spcPct val="0"/>
              </a:spcBef>
              <a:buClrTx/>
              <a:buSzTx/>
              <a:buFontTx/>
              <a:buNone/>
            </a:pPr>
            <a:endParaRPr lang="en-US" altLang="en-US" sz="1600" i="1">
              <a:solidFill>
                <a:srgbClr val="000099"/>
              </a:solidFill>
              <a:latin typeface="Tahoma" panose="020B0604030504040204" pitchFamily="34" charset="0"/>
            </a:endParaRPr>
          </a:p>
        </p:txBody>
      </p:sp>
      <p:sp>
        <p:nvSpPr>
          <p:cNvPr id="81941" name="Text Box 86">
            <a:extLst>
              <a:ext uri="{FF2B5EF4-FFF2-40B4-BE49-F238E27FC236}">
                <a16:creationId xmlns:a16="http://schemas.microsoft.com/office/drawing/2014/main" id="{062F7D4B-D87A-414F-89E5-2434A5692EAE}"/>
              </a:ext>
            </a:extLst>
          </p:cNvPr>
          <p:cNvSpPr txBox="1">
            <a:spLocks noChangeArrowheads="1"/>
          </p:cNvSpPr>
          <p:nvPr/>
        </p:nvSpPr>
        <p:spPr bwMode="auto">
          <a:xfrm>
            <a:off x="9293226" y="1768475"/>
            <a:ext cx="77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ESTAB</a:t>
            </a:r>
          </a:p>
        </p:txBody>
      </p:sp>
      <p:sp>
        <p:nvSpPr>
          <p:cNvPr id="81942" name="Text Box 87">
            <a:extLst>
              <a:ext uri="{FF2B5EF4-FFF2-40B4-BE49-F238E27FC236}">
                <a16:creationId xmlns:a16="http://schemas.microsoft.com/office/drawing/2014/main" id="{D800DBE2-9606-4AEB-8DD1-D6E260653B6F}"/>
              </a:ext>
            </a:extLst>
          </p:cNvPr>
          <p:cNvSpPr txBox="1">
            <a:spLocks noChangeArrowheads="1"/>
          </p:cNvSpPr>
          <p:nvPr/>
        </p:nvSpPr>
        <p:spPr bwMode="auto">
          <a:xfrm>
            <a:off x="2057401" y="1751013"/>
            <a:ext cx="77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ESTAB</a:t>
            </a:r>
          </a:p>
        </p:txBody>
      </p:sp>
      <p:grpSp>
        <p:nvGrpSpPr>
          <p:cNvPr id="81943" name="Group 88">
            <a:extLst>
              <a:ext uri="{FF2B5EF4-FFF2-40B4-BE49-F238E27FC236}">
                <a16:creationId xmlns:a16="http://schemas.microsoft.com/office/drawing/2014/main" id="{D475373D-7623-45EF-841A-BF1320FD843A}"/>
              </a:ext>
            </a:extLst>
          </p:cNvPr>
          <p:cNvGrpSpPr>
            <a:grpSpLocks/>
          </p:cNvGrpSpPr>
          <p:nvPr/>
        </p:nvGrpSpPr>
        <p:grpSpPr bwMode="auto">
          <a:xfrm>
            <a:off x="4664075" y="1443039"/>
            <a:ext cx="642938" cy="600075"/>
            <a:chOff x="-44" y="1473"/>
            <a:chExt cx="981" cy="1105"/>
          </a:xfrm>
        </p:grpSpPr>
        <p:pic>
          <p:nvPicPr>
            <p:cNvPr id="81977" name="Picture 89" descr="desktop_computer_stylized_medium">
              <a:extLst>
                <a:ext uri="{FF2B5EF4-FFF2-40B4-BE49-F238E27FC236}">
                  <a16:creationId xmlns:a16="http://schemas.microsoft.com/office/drawing/2014/main" id="{CCAEFB97-1ADC-4A1B-A130-5FB996875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0">
              <a:extLst>
                <a:ext uri="{FF2B5EF4-FFF2-40B4-BE49-F238E27FC236}">
                  <a16:creationId xmlns:a16="http://schemas.microsoft.com/office/drawing/2014/main" id="{980D386A-1955-44AB-B4D7-14DC4B61E9E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1944" name="Group 91">
            <a:extLst>
              <a:ext uri="{FF2B5EF4-FFF2-40B4-BE49-F238E27FC236}">
                <a16:creationId xmlns:a16="http://schemas.microsoft.com/office/drawing/2014/main" id="{013921E3-4DD0-442B-B9AE-CDEABF2906C3}"/>
              </a:ext>
            </a:extLst>
          </p:cNvPr>
          <p:cNvGrpSpPr>
            <a:grpSpLocks/>
          </p:cNvGrpSpPr>
          <p:nvPr/>
        </p:nvGrpSpPr>
        <p:grpSpPr bwMode="auto">
          <a:xfrm>
            <a:off x="7296150" y="1446213"/>
            <a:ext cx="336550" cy="512762"/>
            <a:chOff x="4140" y="429"/>
            <a:chExt cx="1425" cy="2396"/>
          </a:xfrm>
        </p:grpSpPr>
        <p:sp>
          <p:nvSpPr>
            <p:cNvPr id="81945" name="Freeform 92">
              <a:extLst>
                <a:ext uri="{FF2B5EF4-FFF2-40B4-BE49-F238E27FC236}">
                  <a16:creationId xmlns:a16="http://schemas.microsoft.com/office/drawing/2014/main" id="{19C0E1BC-0B3D-479D-8A99-7BD03D90B70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6" name="Rectangle 93">
              <a:extLst>
                <a:ext uri="{FF2B5EF4-FFF2-40B4-BE49-F238E27FC236}">
                  <a16:creationId xmlns:a16="http://schemas.microsoft.com/office/drawing/2014/main" id="{D9656CBD-14FE-4B13-9E1B-C5C6EF6D9BB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47" name="Freeform 94">
              <a:extLst>
                <a:ext uri="{FF2B5EF4-FFF2-40B4-BE49-F238E27FC236}">
                  <a16:creationId xmlns:a16="http://schemas.microsoft.com/office/drawing/2014/main" id="{660ACFAE-651C-43F7-806A-D766844AA1ED}"/>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8" name="Freeform 95">
              <a:extLst>
                <a:ext uri="{FF2B5EF4-FFF2-40B4-BE49-F238E27FC236}">
                  <a16:creationId xmlns:a16="http://schemas.microsoft.com/office/drawing/2014/main" id="{4F9B8243-8844-4F13-BE29-EF32F838E2DF}"/>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Rectangle 96">
              <a:extLst>
                <a:ext uri="{FF2B5EF4-FFF2-40B4-BE49-F238E27FC236}">
                  <a16:creationId xmlns:a16="http://schemas.microsoft.com/office/drawing/2014/main" id="{F6771C3B-720B-4227-95DA-3456CD49801E}"/>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0" name="Group 97">
              <a:extLst>
                <a:ext uri="{FF2B5EF4-FFF2-40B4-BE49-F238E27FC236}">
                  <a16:creationId xmlns:a16="http://schemas.microsoft.com/office/drawing/2014/main" id="{7966ADDE-1C8D-4622-B2A8-9B497DF50A30}"/>
                </a:ext>
              </a:extLst>
            </p:cNvPr>
            <p:cNvGrpSpPr>
              <a:grpSpLocks/>
            </p:cNvGrpSpPr>
            <p:nvPr/>
          </p:nvGrpSpPr>
          <p:grpSpPr bwMode="auto">
            <a:xfrm>
              <a:off x="4749" y="668"/>
              <a:ext cx="581" cy="145"/>
              <a:chOff x="614" y="2568"/>
              <a:chExt cx="725" cy="139"/>
            </a:xfrm>
          </p:grpSpPr>
          <p:sp>
            <p:nvSpPr>
              <p:cNvPr id="81975" name="AutoShape 98">
                <a:extLst>
                  <a:ext uri="{FF2B5EF4-FFF2-40B4-BE49-F238E27FC236}">
                    <a16:creationId xmlns:a16="http://schemas.microsoft.com/office/drawing/2014/main" id="{1DE075D0-B969-41B2-8A85-F7C23981476D}"/>
                  </a:ext>
                </a:extLst>
              </p:cNvPr>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6" name="AutoShape 99">
                <a:extLst>
                  <a:ext uri="{FF2B5EF4-FFF2-40B4-BE49-F238E27FC236}">
                    <a16:creationId xmlns:a16="http://schemas.microsoft.com/office/drawing/2014/main" id="{567671FD-BB4E-4489-8A35-0C1C6503114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1" name="Rectangle 100">
              <a:extLst>
                <a:ext uri="{FF2B5EF4-FFF2-40B4-BE49-F238E27FC236}">
                  <a16:creationId xmlns:a16="http://schemas.microsoft.com/office/drawing/2014/main" id="{FEC13FF8-A9F1-4EEE-A09C-CAA07EBFDE01}"/>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2" name="Group 101">
              <a:extLst>
                <a:ext uri="{FF2B5EF4-FFF2-40B4-BE49-F238E27FC236}">
                  <a16:creationId xmlns:a16="http://schemas.microsoft.com/office/drawing/2014/main" id="{318651F1-7237-4266-A37B-0BC4BE6619F2}"/>
                </a:ext>
              </a:extLst>
            </p:cNvPr>
            <p:cNvGrpSpPr>
              <a:grpSpLocks/>
            </p:cNvGrpSpPr>
            <p:nvPr/>
          </p:nvGrpSpPr>
          <p:grpSpPr bwMode="auto">
            <a:xfrm>
              <a:off x="4747" y="994"/>
              <a:ext cx="581" cy="134"/>
              <a:chOff x="614" y="2568"/>
              <a:chExt cx="725" cy="139"/>
            </a:xfrm>
          </p:grpSpPr>
          <p:sp>
            <p:nvSpPr>
              <p:cNvPr id="81973" name="AutoShape 102">
                <a:extLst>
                  <a:ext uri="{FF2B5EF4-FFF2-40B4-BE49-F238E27FC236}">
                    <a16:creationId xmlns:a16="http://schemas.microsoft.com/office/drawing/2014/main" id="{C0E42E3F-8CC7-44B8-88F9-6D313FCCA45D}"/>
                  </a:ext>
                </a:extLst>
              </p:cNvPr>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4" name="AutoShape 103">
                <a:extLst>
                  <a:ext uri="{FF2B5EF4-FFF2-40B4-BE49-F238E27FC236}">
                    <a16:creationId xmlns:a16="http://schemas.microsoft.com/office/drawing/2014/main" id="{51A4EA2B-B57C-4E54-AE66-0B3069AF3F6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3" name="Rectangle 104">
              <a:extLst>
                <a:ext uri="{FF2B5EF4-FFF2-40B4-BE49-F238E27FC236}">
                  <a16:creationId xmlns:a16="http://schemas.microsoft.com/office/drawing/2014/main" id="{C94FA9AE-22D4-496B-8CC7-54989E3BCB23}"/>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54" name="Rectangle 105">
              <a:extLst>
                <a:ext uri="{FF2B5EF4-FFF2-40B4-BE49-F238E27FC236}">
                  <a16:creationId xmlns:a16="http://schemas.microsoft.com/office/drawing/2014/main" id="{154FB0C8-02E2-4668-9334-BE3F1259E8DC}"/>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5" name="Group 106">
              <a:extLst>
                <a:ext uri="{FF2B5EF4-FFF2-40B4-BE49-F238E27FC236}">
                  <a16:creationId xmlns:a16="http://schemas.microsoft.com/office/drawing/2014/main" id="{8F1E49AB-1540-492E-99B5-08056E7AD80A}"/>
                </a:ext>
              </a:extLst>
            </p:cNvPr>
            <p:cNvGrpSpPr>
              <a:grpSpLocks/>
            </p:cNvGrpSpPr>
            <p:nvPr/>
          </p:nvGrpSpPr>
          <p:grpSpPr bwMode="auto">
            <a:xfrm>
              <a:off x="4735" y="1627"/>
              <a:ext cx="582" cy="151"/>
              <a:chOff x="614" y="2568"/>
              <a:chExt cx="725" cy="139"/>
            </a:xfrm>
          </p:grpSpPr>
          <p:sp>
            <p:nvSpPr>
              <p:cNvPr id="81971" name="AutoShape 107">
                <a:extLst>
                  <a:ext uri="{FF2B5EF4-FFF2-40B4-BE49-F238E27FC236}">
                    <a16:creationId xmlns:a16="http://schemas.microsoft.com/office/drawing/2014/main" id="{5E717F9B-D914-4696-A58D-63FDA3F71D02}"/>
                  </a:ext>
                </a:extLst>
              </p:cNvPr>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2" name="AutoShape 108">
                <a:extLst>
                  <a:ext uri="{FF2B5EF4-FFF2-40B4-BE49-F238E27FC236}">
                    <a16:creationId xmlns:a16="http://schemas.microsoft.com/office/drawing/2014/main" id="{275BC98D-ECE0-4CB6-8BFD-BF0C282300B4}"/>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6" name="Freeform 109">
              <a:extLst>
                <a:ext uri="{FF2B5EF4-FFF2-40B4-BE49-F238E27FC236}">
                  <a16:creationId xmlns:a16="http://schemas.microsoft.com/office/drawing/2014/main" id="{6E288DD8-C2CF-4916-A198-73CFAEF3AE2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1957" name="Group 110">
              <a:extLst>
                <a:ext uri="{FF2B5EF4-FFF2-40B4-BE49-F238E27FC236}">
                  <a16:creationId xmlns:a16="http://schemas.microsoft.com/office/drawing/2014/main" id="{D53568A3-E220-4668-AFF8-ACAFB906CECC}"/>
                </a:ext>
              </a:extLst>
            </p:cNvPr>
            <p:cNvGrpSpPr>
              <a:grpSpLocks/>
            </p:cNvGrpSpPr>
            <p:nvPr/>
          </p:nvGrpSpPr>
          <p:grpSpPr bwMode="auto">
            <a:xfrm>
              <a:off x="4739" y="1327"/>
              <a:ext cx="582" cy="139"/>
              <a:chOff x="614" y="2568"/>
              <a:chExt cx="725" cy="139"/>
            </a:xfrm>
          </p:grpSpPr>
          <p:sp>
            <p:nvSpPr>
              <p:cNvPr id="81969" name="AutoShape 111">
                <a:extLst>
                  <a:ext uri="{FF2B5EF4-FFF2-40B4-BE49-F238E27FC236}">
                    <a16:creationId xmlns:a16="http://schemas.microsoft.com/office/drawing/2014/main" id="{D25A11C8-2BE3-4752-A5DF-4719BC470D01}"/>
                  </a:ext>
                </a:extLst>
              </p:cNvPr>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0" name="AutoShape 112">
                <a:extLst>
                  <a:ext uri="{FF2B5EF4-FFF2-40B4-BE49-F238E27FC236}">
                    <a16:creationId xmlns:a16="http://schemas.microsoft.com/office/drawing/2014/main" id="{B3A9F834-1805-4DDA-BDAE-486D00C053BD}"/>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8" name="Rectangle 113">
              <a:extLst>
                <a:ext uri="{FF2B5EF4-FFF2-40B4-BE49-F238E27FC236}">
                  <a16:creationId xmlns:a16="http://schemas.microsoft.com/office/drawing/2014/main" id="{9D5D6B90-3A52-409C-B143-56FF5A10BC5F}"/>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59" name="Freeform 114">
              <a:extLst>
                <a:ext uri="{FF2B5EF4-FFF2-40B4-BE49-F238E27FC236}">
                  <a16:creationId xmlns:a16="http://schemas.microsoft.com/office/drawing/2014/main" id="{7D39B667-6F0C-448C-8199-F503C47F9ED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0" name="Freeform 115">
              <a:extLst>
                <a:ext uri="{FF2B5EF4-FFF2-40B4-BE49-F238E27FC236}">
                  <a16:creationId xmlns:a16="http://schemas.microsoft.com/office/drawing/2014/main" id="{9EAAB1FF-8970-4A25-BF0E-81D5673B34B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1" name="Oval 116">
              <a:extLst>
                <a:ext uri="{FF2B5EF4-FFF2-40B4-BE49-F238E27FC236}">
                  <a16:creationId xmlns:a16="http://schemas.microsoft.com/office/drawing/2014/main" id="{E43CD8C1-0951-4D04-AFA3-E3C1DF5A28AC}"/>
                </a:ext>
              </a:extLst>
            </p:cNvPr>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2" name="Freeform 117">
              <a:extLst>
                <a:ext uri="{FF2B5EF4-FFF2-40B4-BE49-F238E27FC236}">
                  <a16:creationId xmlns:a16="http://schemas.microsoft.com/office/drawing/2014/main" id="{01D65BC7-828F-4D0A-B17C-DA6FA97E311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3" name="AutoShape 118">
              <a:extLst>
                <a:ext uri="{FF2B5EF4-FFF2-40B4-BE49-F238E27FC236}">
                  <a16:creationId xmlns:a16="http://schemas.microsoft.com/office/drawing/2014/main" id="{87C82D1F-F39F-4177-BFE5-363617F89B8E}"/>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4" name="AutoShape 119">
              <a:extLst>
                <a:ext uri="{FF2B5EF4-FFF2-40B4-BE49-F238E27FC236}">
                  <a16:creationId xmlns:a16="http://schemas.microsoft.com/office/drawing/2014/main" id="{AE3841AA-4807-4AE1-B060-FCE0260400BF}"/>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5" name="Oval 120">
              <a:extLst>
                <a:ext uri="{FF2B5EF4-FFF2-40B4-BE49-F238E27FC236}">
                  <a16:creationId xmlns:a16="http://schemas.microsoft.com/office/drawing/2014/main" id="{6511C822-8FA7-4BA4-AFE6-9A4F99C1D2E7}"/>
                </a:ext>
              </a:extLst>
            </p:cNvPr>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6" name="Oval 121">
              <a:extLst>
                <a:ext uri="{FF2B5EF4-FFF2-40B4-BE49-F238E27FC236}">
                  <a16:creationId xmlns:a16="http://schemas.microsoft.com/office/drawing/2014/main" id="{8BE8B12C-7639-48D3-A086-D80C1546E96F}"/>
                </a:ext>
              </a:extLst>
            </p:cNvPr>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81967" name="Oval 122">
              <a:extLst>
                <a:ext uri="{FF2B5EF4-FFF2-40B4-BE49-F238E27FC236}">
                  <a16:creationId xmlns:a16="http://schemas.microsoft.com/office/drawing/2014/main" id="{F7BA1E28-7A58-476A-952B-FFBA4BA72AB1}"/>
                </a:ext>
              </a:extLst>
            </p:cNvPr>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8" name="Rectangle 123">
              <a:extLst>
                <a:ext uri="{FF2B5EF4-FFF2-40B4-BE49-F238E27FC236}">
                  <a16:creationId xmlns:a16="http://schemas.microsoft.com/office/drawing/2014/main" id="{31D452BA-C84E-4A80-8345-5792B71403B8}"/>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Tree>
    <p:extLst>
      <p:ext uri="{BB962C8B-B14F-4D97-AF65-F5344CB8AC3E}">
        <p14:creationId xmlns:p14="http://schemas.microsoft.com/office/powerpoint/2010/main" val="1615846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6358"/>
                                        </p:tgtEl>
                                        <p:attrNameLst>
                                          <p:attrName>style.visibility</p:attrName>
                                        </p:attrNameLst>
                                      </p:cBhvr>
                                      <p:to>
                                        <p:strVal val="visible"/>
                                      </p:to>
                                    </p:set>
                                    <p:animEffect transition="in" filter="wipe(left)">
                                      <p:cBhvr>
                                        <p:cTn id="7" dur="500"/>
                                        <p:tgtEl>
                                          <p:spTgt spid="396358"/>
                                        </p:tgtEl>
                                      </p:cBhvr>
                                    </p:animEffect>
                                  </p:childTnLst>
                                </p:cTn>
                              </p:par>
                              <p:par>
                                <p:cTn id="8" presetID="22" presetClass="entr" presetSubtype="1" fill="hold" nodeType="withEffect">
                                  <p:stCondLst>
                                    <p:cond delay="0"/>
                                  </p:stCondLst>
                                  <p:childTnLst>
                                    <p:set>
                                      <p:cBhvr>
                                        <p:cTn id="9" dur="1" fill="hold">
                                          <p:stCondLst>
                                            <p:cond delay="0"/>
                                          </p:stCondLst>
                                        </p:cTn>
                                        <p:tgtEl>
                                          <p:spTgt spid="396359"/>
                                        </p:tgtEl>
                                        <p:attrNameLst>
                                          <p:attrName>style.visibility</p:attrName>
                                        </p:attrNameLst>
                                      </p:cBhvr>
                                      <p:to>
                                        <p:strVal val="visible"/>
                                      </p:to>
                                    </p:set>
                                    <p:animEffect transition="in" filter="wipe(up)">
                                      <p:cBhvr>
                                        <p:cTn id="10" dur="500"/>
                                        <p:tgtEl>
                                          <p:spTgt spid="3963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96360"/>
                                        </p:tgtEl>
                                        <p:attrNameLst>
                                          <p:attrName>style.visibility</p:attrName>
                                        </p:attrNameLst>
                                      </p:cBhvr>
                                      <p:to>
                                        <p:strVal val="visible"/>
                                      </p:to>
                                    </p:set>
                                    <p:animEffect transition="in" filter="wipe(up)">
                                      <p:cBhvr>
                                        <p:cTn id="15" dur="500"/>
                                        <p:tgtEl>
                                          <p:spTgt spid="396360"/>
                                        </p:tgtEl>
                                      </p:cBhvr>
                                    </p:animEffect>
                                  </p:childTnLst>
                                </p:cTn>
                              </p:par>
                              <p:par>
                                <p:cTn id="16" presetID="22" presetClass="entr" presetSubtype="1" fill="hold" nodeType="withEffect">
                                  <p:stCondLst>
                                    <p:cond delay="0"/>
                                  </p:stCondLst>
                                  <p:childTnLst>
                                    <p:set>
                                      <p:cBhvr>
                                        <p:cTn id="17" dur="1" fill="hold">
                                          <p:stCondLst>
                                            <p:cond delay="0"/>
                                          </p:stCondLst>
                                        </p:cTn>
                                        <p:tgtEl>
                                          <p:spTgt spid="396361"/>
                                        </p:tgtEl>
                                        <p:attrNameLst>
                                          <p:attrName>style.visibility</p:attrName>
                                        </p:attrNameLst>
                                      </p:cBhvr>
                                      <p:to>
                                        <p:strVal val="visible"/>
                                      </p:to>
                                    </p:set>
                                    <p:animEffect transition="in" filter="wipe(up)">
                                      <p:cBhvr>
                                        <p:cTn id="18" dur="500"/>
                                        <p:tgtEl>
                                          <p:spTgt spid="396361"/>
                                        </p:tgtEl>
                                      </p:cBhvr>
                                    </p:animEffect>
                                  </p:childTnLst>
                                </p:cTn>
                              </p:par>
                              <p:par>
                                <p:cTn id="19" presetID="22" presetClass="entr" presetSubtype="1" fill="hold" nodeType="withEffect">
                                  <p:stCondLst>
                                    <p:cond delay="0"/>
                                  </p:stCondLst>
                                  <p:childTnLst>
                                    <p:set>
                                      <p:cBhvr>
                                        <p:cTn id="20" dur="1" fill="hold">
                                          <p:stCondLst>
                                            <p:cond delay="0"/>
                                          </p:stCondLst>
                                        </p:cTn>
                                        <p:tgtEl>
                                          <p:spTgt spid="396362"/>
                                        </p:tgtEl>
                                        <p:attrNameLst>
                                          <p:attrName>style.visibility</p:attrName>
                                        </p:attrNameLst>
                                      </p:cBhvr>
                                      <p:to>
                                        <p:strVal val="visible"/>
                                      </p:to>
                                    </p:set>
                                    <p:animEffect transition="in" filter="wipe(up)">
                                      <p:cBhvr>
                                        <p:cTn id="21" dur="500"/>
                                        <p:tgtEl>
                                          <p:spTgt spid="3963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396363"/>
                                        </p:tgtEl>
                                        <p:attrNameLst>
                                          <p:attrName>style.visibility</p:attrName>
                                        </p:attrNameLst>
                                      </p:cBhvr>
                                      <p:to>
                                        <p:strVal val="visible"/>
                                      </p:to>
                                    </p:set>
                                    <p:animEffect transition="in" filter="wipe(right)">
                                      <p:cBhvr>
                                        <p:cTn id="26" dur="500"/>
                                        <p:tgtEl>
                                          <p:spTgt spid="396363"/>
                                        </p:tgtEl>
                                      </p:cBhvr>
                                    </p:animEffect>
                                  </p:childTnLst>
                                </p:cTn>
                              </p:par>
                              <p:par>
                                <p:cTn id="27" presetID="22" presetClass="entr" presetSubtype="1" fill="hold" nodeType="withEffect">
                                  <p:stCondLst>
                                    <p:cond delay="0"/>
                                  </p:stCondLst>
                                  <p:childTnLst>
                                    <p:set>
                                      <p:cBhvr>
                                        <p:cTn id="28" dur="1" fill="hold">
                                          <p:stCondLst>
                                            <p:cond delay="0"/>
                                          </p:stCondLst>
                                        </p:cTn>
                                        <p:tgtEl>
                                          <p:spTgt spid="396365"/>
                                        </p:tgtEl>
                                        <p:attrNameLst>
                                          <p:attrName>style.visibility</p:attrName>
                                        </p:attrNameLst>
                                      </p:cBhvr>
                                      <p:to>
                                        <p:strVal val="visible"/>
                                      </p:to>
                                    </p:set>
                                    <p:animEffect transition="in" filter="wipe(up)">
                                      <p:cBhvr>
                                        <p:cTn id="29" dur="500"/>
                                        <p:tgtEl>
                                          <p:spTgt spid="396365"/>
                                        </p:tgtEl>
                                      </p:cBhvr>
                                    </p:animEffect>
                                  </p:childTnLst>
                                </p:cTn>
                              </p:par>
                              <p:par>
                                <p:cTn id="30" presetID="22" presetClass="entr" presetSubtype="1" fill="hold" nodeType="withEffect">
                                  <p:stCondLst>
                                    <p:cond delay="0"/>
                                  </p:stCondLst>
                                  <p:childTnLst>
                                    <p:set>
                                      <p:cBhvr>
                                        <p:cTn id="31" dur="1" fill="hold">
                                          <p:stCondLst>
                                            <p:cond delay="0"/>
                                          </p:stCondLst>
                                        </p:cTn>
                                        <p:tgtEl>
                                          <p:spTgt spid="396366"/>
                                        </p:tgtEl>
                                        <p:attrNameLst>
                                          <p:attrName>style.visibility</p:attrName>
                                        </p:attrNameLst>
                                      </p:cBhvr>
                                      <p:to>
                                        <p:strVal val="visible"/>
                                      </p:to>
                                    </p:set>
                                    <p:animEffect transition="in" filter="wipe(up)">
                                      <p:cBhvr>
                                        <p:cTn id="32" dur="500"/>
                                        <p:tgtEl>
                                          <p:spTgt spid="396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6368"/>
                                        </p:tgtEl>
                                        <p:attrNameLst>
                                          <p:attrName>style.visibility</p:attrName>
                                        </p:attrNameLst>
                                      </p:cBhvr>
                                      <p:to>
                                        <p:strVal val="visible"/>
                                      </p:to>
                                    </p:set>
                                    <p:animEffect transition="in" filter="wipe(left)">
                                      <p:cBhvr>
                                        <p:cTn id="37" dur="500"/>
                                        <p:tgtEl>
                                          <p:spTgt spid="396368"/>
                                        </p:tgtEl>
                                      </p:cBhvr>
                                    </p:animEffect>
                                  </p:childTnLst>
                                </p:cTn>
                              </p:par>
                              <p:par>
                                <p:cTn id="38" presetID="22" presetClass="entr" presetSubtype="1" fill="hold" nodeType="withEffect">
                                  <p:stCondLst>
                                    <p:cond delay="0"/>
                                  </p:stCondLst>
                                  <p:childTnLst>
                                    <p:set>
                                      <p:cBhvr>
                                        <p:cTn id="39" dur="1" fill="hold">
                                          <p:stCondLst>
                                            <p:cond delay="0"/>
                                          </p:stCondLst>
                                        </p:cTn>
                                        <p:tgtEl>
                                          <p:spTgt spid="396369"/>
                                        </p:tgtEl>
                                        <p:attrNameLst>
                                          <p:attrName>style.visibility</p:attrName>
                                        </p:attrNameLst>
                                      </p:cBhvr>
                                      <p:to>
                                        <p:strVal val="visible"/>
                                      </p:to>
                                    </p:set>
                                    <p:animEffect transition="in" filter="wipe(up)">
                                      <p:cBhvr>
                                        <p:cTn id="40" dur="500"/>
                                        <p:tgtEl>
                                          <p:spTgt spid="396369"/>
                                        </p:tgtEl>
                                      </p:cBhvr>
                                    </p:animEffect>
                                  </p:childTnLst>
                                </p:cTn>
                              </p:par>
                              <p:par>
                                <p:cTn id="41" presetID="22" presetClass="entr" presetSubtype="1" fill="hold" nodeType="withEffect">
                                  <p:stCondLst>
                                    <p:cond delay="0"/>
                                  </p:stCondLst>
                                  <p:childTnLst>
                                    <p:set>
                                      <p:cBhvr>
                                        <p:cTn id="42" dur="1" fill="hold">
                                          <p:stCondLst>
                                            <p:cond delay="0"/>
                                          </p:stCondLst>
                                        </p:cTn>
                                        <p:tgtEl>
                                          <p:spTgt spid="396370"/>
                                        </p:tgtEl>
                                        <p:attrNameLst>
                                          <p:attrName>style.visibility</p:attrName>
                                        </p:attrNameLst>
                                      </p:cBhvr>
                                      <p:to>
                                        <p:strVal val="visible"/>
                                      </p:to>
                                    </p:set>
                                    <p:animEffect transition="in" filter="wipe(up)">
                                      <p:cBhvr>
                                        <p:cTn id="43" dur="500"/>
                                        <p:tgtEl>
                                          <p:spTgt spid="39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5">
            <a:extLst>
              <a:ext uri="{FF2B5EF4-FFF2-40B4-BE49-F238E27FC236}">
                <a16:creationId xmlns:a16="http://schemas.microsoft.com/office/drawing/2014/main" id="{F68D8B48-D82F-4041-86DC-C11C1D65D95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81923" name="Slide Number Placeholder 6">
            <a:extLst>
              <a:ext uri="{FF2B5EF4-FFF2-40B4-BE49-F238E27FC236}">
                <a16:creationId xmlns:a16="http://schemas.microsoft.com/office/drawing/2014/main" id="{8E147EA5-0698-4463-81C3-77E1FA2F2CA6}"/>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A7DB2628-9613-4F8B-92A0-00313045453F}" type="slidenum">
              <a:rPr lang="en-US" altLang="en-US" sz="1200">
                <a:latin typeface="Tahoma" panose="020B0604030504040204" pitchFamily="34" charset="0"/>
              </a:rPr>
              <a:pPr>
                <a:lnSpc>
                  <a:spcPct val="100000"/>
                </a:lnSpc>
                <a:spcBef>
                  <a:spcPct val="0"/>
                </a:spcBef>
                <a:buClrTx/>
                <a:buSzTx/>
                <a:buFontTx/>
                <a:buNone/>
              </a:pPr>
              <a:t>94</a:t>
            </a:fld>
            <a:endParaRPr lang="en-US" altLang="en-US" sz="1200">
              <a:latin typeface="Tahoma" panose="020B0604030504040204" pitchFamily="34" charset="0"/>
            </a:endParaRPr>
          </a:p>
        </p:txBody>
      </p:sp>
      <p:pic>
        <p:nvPicPr>
          <p:cNvPr id="81924" name="Picture 63" descr="underline_base">
            <a:extLst>
              <a:ext uri="{FF2B5EF4-FFF2-40B4-BE49-F238E27FC236}">
                <a16:creationId xmlns:a16="http://schemas.microsoft.com/office/drawing/2014/main" id="{9B1E068C-3CCD-4BC1-B1B4-B6B545D64A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6" y="847078"/>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8" name="Rectangle 62">
            <a:extLst>
              <a:ext uri="{FF2B5EF4-FFF2-40B4-BE49-F238E27FC236}">
                <a16:creationId xmlns:a16="http://schemas.microsoft.com/office/drawing/2014/main" id="{4195AAB8-559F-4D5A-8EFE-FCBF8995FC2B}"/>
              </a:ext>
            </a:extLst>
          </p:cNvPr>
          <p:cNvSpPr>
            <a:spLocks noGrp="1" noChangeArrowheads="1"/>
          </p:cNvSpPr>
          <p:nvPr>
            <p:ph type="title"/>
          </p:nvPr>
        </p:nvSpPr>
        <p:spPr>
          <a:xfrm>
            <a:off x="536961" y="197644"/>
            <a:ext cx="7772400" cy="727075"/>
          </a:xfrm>
        </p:spPr>
        <p:txBody>
          <a:bodyPr/>
          <a:lstStyle/>
          <a:p>
            <a:pPr>
              <a:defRPr/>
            </a:pPr>
            <a:r>
              <a:rPr lang="en-US" dirty="0">
                <a:ea typeface="ＭＳ Ｐゴシック" charset="0"/>
                <a:cs typeface="+mj-cs"/>
              </a:rPr>
              <a:t>TCP: closing a connection</a:t>
            </a:r>
          </a:p>
        </p:txBody>
      </p:sp>
      <p:pic>
        <p:nvPicPr>
          <p:cNvPr id="95" name="Picture 2">
            <a:extLst>
              <a:ext uri="{FF2B5EF4-FFF2-40B4-BE49-F238E27FC236}">
                <a16:creationId xmlns:a16="http://schemas.microsoft.com/office/drawing/2014/main" id="{4A4B1ABC-F439-4B18-B814-02C1F1EFE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325" y="1055889"/>
            <a:ext cx="4711592" cy="335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
            <a:extLst>
              <a:ext uri="{FF2B5EF4-FFF2-40B4-BE49-F238E27FC236}">
                <a16:creationId xmlns:a16="http://schemas.microsoft.com/office/drawing/2014/main" id="{633E1E34-9199-45B6-889B-EF58FAB3E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540" y="2219418"/>
            <a:ext cx="4311871" cy="329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96">
            <a:extLst>
              <a:ext uri="{FF2B5EF4-FFF2-40B4-BE49-F238E27FC236}">
                <a16:creationId xmlns:a16="http://schemas.microsoft.com/office/drawing/2014/main" id="{A6D5C53A-7D79-495E-84BF-3AF41188709E}"/>
              </a:ext>
            </a:extLst>
          </p:cNvPr>
          <p:cNvSpPr txBox="1">
            <a:spLocks noChangeArrowheads="1"/>
          </p:cNvSpPr>
          <p:nvPr/>
        </p:nvSpPr>
        <p:spPr bwMode="auto">
          <a:xfrm>
            <a:off x="1396137" y="4475936"/>
            <a:ext cx="4294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dirty="0">
                <a:latin typeface="Tahoma" panose="020B0604030504040204" pitchFamily="34" charset="0"/>
              </a:rPr>
              <a:t>Fig: A typical sequence of TCP states visited </a:t>
            </a:r>
          </a:p>
          <a:p>
            <a:pPr>
              <a:lnSpc>
                <a:spcPct val="100000"/>
              </a:lnSpc>
              <a:spcBef>
                <a:spcPct val="0"/>
              </a:spcBef>
              <a:buClrTx/>
              <a:buSzTx/>
              <a:buFontTx/>
              <a:buNone/>
            </a:pPr>
            <a:r>
              <a:rPr lang="en-US" altLang="en-US" sz="1600" dirty="0">
                <a:latin typeface="Tahoma" panose="020B0604030504040204" pitchFamily="34" charset="0"/>
              </a:rPr>
              <a:t>              by a client TCP</a:t>
            </a:r>
          </a:p>
        </p:txBody>
      </p:sp>
      <p:sp>
        <p:nvSpPr>
          <p:cNvPr id="98" name="TextBox 97">
            <a:extLst>
              <a:ext uri="{FF2B5EF4-FFF2-40B4-BE49-F238E27FC236}">
                <a16:creationId xmlns:a16="http://schemas.microsoft.com/office/drawing/2014/main" id="{CE2A81F7-8046-4343-8652-A865255B1ABE}"/>
              </a:ext>
            </a:extLst>
          </p:cNvPr>
          <p:cNvSpPr txBox="1">
            <a:spLocks noChangeArrowheads="1"/>
          </p:cNvSpPr>
          <p:nvPr/>
        </p:nvSpPr>
        <p:spPr bwMode="auto">
          <a:xfrm>
            <a:off x="6711520" y="5644705"/>
            <a:ext cx="458497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dirty="0">
                <a:latin typeface="Tahoma" panose="020B0604030504040204" pitchFamily="34" charset="0"/>
              </a:rPr>
              <a:t>Fig: A typical sequence of TCP states visited </a:t>
            </a:r>
          </a:p>
          <a:p>
            <a:pPr>
              <a:lnSpc>
                <a:spcPct val="100000"/>
              </a:lnSpc>
              <a:spcBef>
                <a:spcPct val="0"/>
              </a:spcBef>
              <a:buClrTx/>
              <a:buSzTx/>
              <a:buFontTx/>
              <a:buNone/>
            </a:pPr>
            <a:r>
              <a:rPr lang="en-US" altLang="en-US" sz="1600" dirty="0">
                <a:latin typeface="Tahoma" panose="020B0604030504040204" pitchFamily="34" charset="0"/>
              </a:rPr>
              <a:t>                   by a server TCP</a:t>
            </a:r>
          </a:p>
        </p:txBody>
      </p:sp>
    </p:spTree>
    <p:extLst>
      <p:ext uri="{BB962C8B-B14F-4D97-AF65-F5344CB8AC3E}">
        <p14:creationId xmlns:p14="http://schemas.microsoft.com/office/powerpoint/2010/main" val="26946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blinds(horizontal)">
                                      <p:cBhvr>
                                        <p:cTn id="1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strike="sngStrike" dirty="0">
                <a:solidFill>
                  <a:schemeClr val="bg1">
                    <a:lumMod val="75000"/>
                  </a:schemeClr>
                </a:solidFill>
              </a:rPr>
              <a:t>Principles of congestion control</a:t>
            </a:r>
          </a:p>
          <a:p>
            <a:pPr marL="403225" indent="-285750">
              <a:spcBef>
                <a:spcPts val="800"/>
              </a:spcBef>
            </a:pPr>
            <a:r>
              <a:rPr lang="en-US" sz="3200" dirty="0"/>
              <a:t>TCP congestion control</a:t>
            </a:r>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95</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LastByteSent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cwnd</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panose="020F0502020204030204"/>
                  <a:ea typeface="ＭＳ Ｐゴシック" charset="0"/>
                  <a:cs typeface="+mn-cs"/>
                </a:rPr>
                <a:t>ACKed</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endPar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endParaRP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bu</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 not-yet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ACKed</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32857</TotalTime>
  <Words>12293</Words>
  <Application>Microsoft Office PowerPoint</Application>
  <PresentationFormat>Widescreen</PresentationFormat>
  <Paragraphs>2337</Paragraphs>
  <Slides>107</Slides>
  <Notes>97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2" baseType="lpstr">
      <vt:lpstr>Arial</vt:lpstr>
      <vt:lpstr>Arial Narrow</vt:lpstr>
      <vt:lpstr>Calibri</vt:lpstr>
      <vt:lpstr>Calibri Light</vt:lpstr>
      <vt:lpstr>Comic Sans MS</vt:lpstr>
      <vt:lpstr>Courier</vt:lpstr>
      <vt:lpstr>Courier New</vt:lpstr>
      <vt:lpstr>Courier Std</vt:lpstr>
      <vt:lpstr>Gill Sans MT</vt:lpstr>
      <vt:lpstr>Symbol</vt:lpstr>
      <vt:lpstr>Tahoma</vt:lpstr>
      <vt:lpstr>Times New Roman</vt:lpstr>
      <vt:lpstr>Wingdings</vt:lpstr>
      <vt:lpstr>Office Theme</vt:lpstr>
      <vt:lpstr>Picture</vt:lpstr>
      <vt:lpstr>PowerPoint Presentation</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Why Multiplexing &amp; demultiplexing……</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segment header</vt:lpstr>
      <vt:lpstr>UDP checksum</vt:lpstr>
      <vt:lpstr>UDP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(EXTRA for interest)  rdt2.1: sender, handling garbled ACK/NAKs</vt:lpstr>
      <vt:lpstr>(EXTRA for interest)  rdt2.1: receiver, handling garbled ACK/NAKs</vt:lpstr>
      <vt:lpstr>rdt2.1: discussion</vt:lpstr>
      <vt:lpstr>rdt2.2: a NAK-free protocol</vt:lpstr>
      <vt:lpstr>(EXTRA for interest) rdt2.2: sender, receiver fragments</vt:lpstr>
      <vt:lpstr>rdt3.0: channels with errors and loss</vt:lpstr>
      <vt:lpstr>rdt3.0: channels with errors and loss</vt:lpstr>
      <vt:lpstr>(EXTRA for interest)  rdt3.0 sender</vt:lpstr>
      <vt:lpstr>(EXTRA for interest)  rdt3.0 sender</vt:lpstr>
      <vt:lpstr>rdt3.0 in action</vt:lpstr>
      <vt:lpstr>rdt3.0 in action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in action</vt:lpstr>
      <vt:lpstr>Selective repeat: dilemma</vt:lpstr>
      <vt:lpstr>Chapter 3: roadmap</vt:lpstr>
      <vt:lpstr>TCP: overview  RFCs: 793,1122, 2018, 5681, 7323</vt:lpstr>
      <vt:lpstr>TCP Seq numbers and Acks</vt:lpstr>
      <vt:lpstr>TCP segment structure</vt:lpstr>
      <vt:lpstr>TCP sequence numbers, ACKs</vt:lpstr>
      <vt:lpstr>TCP sequence numbers, ACKs (Some Scenarios)</vt:lpstr>
      <vt:lpstr>TCP sequence numbers, ACKs</vt:lpstr>
      <vt:lpstr>TCP round trip time, timeout</vt:lpstr>
      <vt:lpstr>TCP round trip time, timeout</vt:lpstr>
      <vt:lpstr>TCP round trip time, timeout</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TCP 3-way handshake</vt:lpstr>
      <vt:lpstr>A human 3-way handshake protocol</vt:lpstr>
      <vt:lpstr>TCP 3-way handshake: FSM</vt:lpstr>
      <vt:lpstr>Closing a TCP connection</vt:lpstr>
      <vt:lpstr>TCP: closing a connection</vt:lpstr>
      <vt:lpstr>TCP: closing a connection</vt:lpstr>
      <vt:lpstr>Chapter 3: roadmap</vt:lpstr>
      <vt:lpstr>TCP congestion control: AIMD</vt:lpstr>
      <vt:lpstr>TCP AIMD: more</vt:lpstr>
      <vt:lpstr>TCP congestion control: details</vt:lpstr>
      <vt:lpstr>TCP Slow Start </vt:lpstr>
      <vt:lpstr>TCP Slow Start</vt:lpstr>
      <vt:lpstr>TCP: Congestion Avoidance (CA) </vt:lpstr>
      <vt:lpstr>TCP: from slow start to congestion avoidance</vt:lpstr>
      <vt:lpstr>Summary: TCP congestion control</vt:lpstr>
      <vt:lpstr>Summary: TCP congestion control</vt:lpstr>
      <vt:lpstr>Summary: TCP Congestion Control</vt:lpstr>
      <vt:lpstr>Summary: TCP Congestion Control</vt:lpstr>
      <vt:lpstr>Chapter 3: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GUB</cp:lastModifiedBy>
  <cp:revision>419</cp:revision>
  <dcterms:created xsi:type="dcterms:W3CDTF">2020-01-18T07:24:59Z</dcterms:created>
  <dcterms:modified xsi:type="dcterms:W3CDTF">2023-01-30T14:22:07Z</dcterms:modified>
</cp:coreProperties>
</file>